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50"/>
  </p:notesMasterIdLst>
  <p:handoutMasterIdLst>
    <p:handoutMasterId r:id="rId51"/>
  </p:handoutMasterIdLst>
  <p:sldIdLst>
    <p:sldId id="332" r:id="rId3"/>
    <p:sldId id="1080" r:id="rId4"/>
    <p:sldId id="1889" r:id="rId5"/>
    <p:sldId id="2008" r:id="rId6"/>
    <p:sldId id="1081" r:id="rId7"/>
    <p:sldId id="1890" r:id="rId8"/>
    <p:sldId id="1393" r:id="rId9"/>
    <p:sldId id="1893" r:id="rId10"/>
    <p:sldId id="1892" r:id="rId11"/>
    <p:sldId id="2026" r:id="rId12"/>
    <p:sldId id="2009" r:id="rId13"/>
    <p:sldId id="2012" r:id="rId14"/>
    <p:sldId id="2013" r:id="rId15"/>
    <p:sldId id="2014" r:id="rId16"/>
    <p:sldId id="2015" r:id="rId17"/>
    <p:sldId id="2016" r:id="rId18"/>
    <p:sldId id="2017" r:id="rId19"/>
    <p:sldId id="2018" r:id="rId20"/>
    <p:sldId id="1895" r:id="rId21"/>
    <p:sldId id="2010" r:id="rId22"/>
    <p:sldId id="2011" r:id="rId23"/>
    <p:sldId id="2036" r:id="rId24"/>
    <p:sldId id="2031" r:id="rId25"/>
    <p:sldId id="2032" r:id="rId26"/>
    <p:sldId id="2033" r:id="rId27"/>
    <p:sldId id="2034" r:id="rId28"/>
    <p:sldId id="2035" r:id="rId29"/>
    <p:sldId id="1894" r:id="rId30"/>
    <p:sldId id="2022" r:id="rId31"/>
    <p:sldId id="2025" r:id="rId32"/>
    <p:sldId id="2027" r:id="rId33"/>
    <p:sldId id="2029" r:id="rId34"/>
    <p:sldId id="2038" r:id="rId35"/>
    <p:sldId id="2039" r:id="rId36"/>
    <p:sldId id="2040" r:id="rId37"/>
    <p:sldId id="2041" r:id="rId38"/>
    <p:sldId id="2042" r:id="rId39"/>
    <p:sldId id="2019" r:id="rId40"/>
    <p:sldId id="2020" r:id="rId41"/>
    <p:sldId id="2021" r:id="rId42"/>
    <p:sldId id="2023" r:id="rId43"/>
    <p:sldId id="2024" r:id="rId44"/>
    <p:sldId id="2028" r:id="rId45"/>
    <p:sldId id="2030" r:id="rId46"/>
    <p:sldId id="2037" r:id="rId47"/>
    <p:sldId id="1965" r:id="rId48"/>
    <p:sldId id="171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1120" autoAdjust="0"/>
  </p:normalViewPr>
  <p:slideViewPr>
    <p:cSldViewPr showGuides="1">
      <p:cViewPr varScale="1">
        <p:scale>
          <a:sx n="153" d="100"/>
          <a:sy n="153" d="100"/>
        </p:scale>
        <p:origin x="2748" y="108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69" d="100"/>
          <a:sy n="69" d="100"/>
        </p:scale>
        <p:origin x="3082" y="134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2021/2/23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3611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What is data engineering? Data cleaning, data organization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5471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0054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6446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6880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Shifting demographics: </a:t>
            </a:r>
            <a:r>
              <a:rPr lang="zh-CN" altLang="en-US" dirty="0"/>
              <a:t>转移人口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3835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Disruptive technologies: </a:t>
            </a:r>
            <a:r>
              <a:rPr lang="zh-CN" altLang="en-US" dirty="0"/>
              <a:t>颠覆性技术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7919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1028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330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0544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78618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4054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074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0357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38837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83723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99747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2092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80982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53502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RAT: t</a:t>
            </a:r>
            <a:r>
              <a:rPr lang="en-US" altLang="zh-CN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he radio access type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37730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47683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HVAC is an acronym for heating, ventilation and air conditioning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16996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Demilitarized Zone: </a:t>
            </a:r>
            <a:r>
              <a:rPr lang="zh-CN" altLang="en-US" dirty="0"/>
              <a:t>隔离区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950946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车队管理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信息技术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3732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09419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48119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137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4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737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57089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40056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48143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23707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531163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5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7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9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42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网络核心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网络核心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204864"/>
            <a:ext cx="6528048" cy="1625426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数据采集与</a:t>
            </a:r>
            <a:br>
              <a:rPr lang="en-US" altLang="zh-CN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物联网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663952" y="4005064"/>
            <a:ext cx="6408712" cy="1368152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Data Acquisition and </a:t>
            </a:r>
          </a:p>
          <a:p>
            <a:r>
              <a:rPr lang="en-US" altLang="zh-CN" dirty="0">
                <a:latin typeface="Comic Sans MS" panose="030F0702030302020204" pitchFamily="66" charset="0"/>
              </a:rPr>
              <a:t>Internet of Things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26CD42D-8F10-454E-8E37-77854FEF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617106"/>
            <a:ext cx="3858077" cy="3878708"/>
          </a:xfrm>
          <a:prstGeom prst="rect">
            <a:avLst/>
          </a:prstGeom>
        </p:spPr>
      </p:pic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839183" y="1669450"/>
            <a:ext cx="4982097" cy="4143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n-ea"/>
                <a:ea typeface="+mn-ea"/>
              </a:rPr>
              <a:t>Waves of Change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ja-JP" sz="2400" dirty="0">
                <a:latin typeface="+mn-ea"/>
                <a:ea typeface="+mn-ea"/>
              </a:rPr>
              <a:t>1. </a:t>
            </a:r>
            <a:r>
              <a:rPr lang="zh-CN" altLang="en-US" sz="2400" dirty="0">
                <a:latin typeface="+mn-ea"/>
                <a:ea typeface="+mn-ea"/>
              </a:rPr>
              <a:t>第一次工业革命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机械制造、水能与蒸汽能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2. </a:t>
            </a:r>
            <a:r>
              <a:rPr lang="zh-CN" altLang="en-US" dirty="0">
                <a:latin typeface="+mn-ea"/>
                <a:ea typeface="+mn-ea"/>
              </a:rPr>
              <a:t>第二次工业革命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大工业制造、电能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3. </a:t>
            </a:r>
            <a:r>
              <a:rPr lang="zh-CN" altLang="en-US" dirty="0">
                <a:latin typeface="+mn-ea"/>
                <a:ea typeface="+mn-ea"/>
              </a:rPr>
              <a:t>互联网革命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自动化、电子技术与信息技术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4. </a:t>
            </a:r>
            <a:r>
              <a:rPr lang="zh-CN" altLang="en-US" dirty="0">
                <a:latin typeface="+mn-ea"/>
                <a:ea typeface="+mn-ea"/>
              </a:rPr>
              <a:t>第四次工业革命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IoT</a:t>
            </a:r>
            <a:r>
              <a:rPr lang="zh-CN" altLang="en-US" sz="2000" dirty="0">
                <a:latin typeface="+mn-ea"/>
                <a:ea typeface="+mn-ea"/>
              </a:rPr>
              <a:t>、数字集成与智能制造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5DFADE-C390-4031-AF99-F9C4F6BB900D}"/>
              </a:ext>
            </a:extLst>
          </p:cNvPr>
          <p:cNvSpPr txBox="1"/>
          <p:nvPr/>
        </p:nvSpPr>
        <p:spPr>
          <a:xfrm>
            <a:off x="6678837" y="36385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工业革命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118AAC-401A-4250-8201-95028A4415AE}"/>
              </a:ext>
            </a:extLst>
          </p:cNvPr>
          <p:cNvSpPr txBox="1"/>
          <p:nvPr/>
        </p:nvSpPr>
        <p:spPr>
          <a:xfrm>
            <a:off x="7752184" y="313685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互联网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2AC0C5-3B74-436F-BEFB-1B57AE26DB09}"/>
              </a:ext>
            </a:extLst>
          </p:cNvPr>
          <p:cNvSpPr txBox="1"/>
          <p:nvPr/>
        </p:nvSpPr>
        <p:spPr>
          <a:xfrm>
            <a:off x="8762116" y="270136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人工智能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01AFC2-FB99-4416-983A-2BFBE7A20182}"/>
              </a:ext>
            </a:extLst>
          </p:cNvPr>
          <p:cNvSpPr txBox="1"/>
          <p:nvPr/>
        </p:nvSpPr>
        <p:spPr>
          <a:xfrm>
            <a:off x="5287010" y="5628136"/>
            <a:ext cx="54175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Modified from Dimitry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Gorinevsky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 @  Stanford . 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</a:rPr>
              <a:t>edu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10252228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从万物互联到万物智能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第一波：智能手机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第二波：智能家居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第三波：智能制造、智能汽车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网络时代正在快速向智能时代演化，</a:t>
            </a:r>
            <a:r>
              <a:rPr lang="en-US" altLang="zh-CN" sz="2000" dirty="0" err="1">
                <a:latin typeface="+mn-ea"/>
                <a:ea typeface="+mn-ea"/>
              </a:rPr>
              <a:t>AIoT</a:t>
            </a:r>
            <a:r>
              <a:rPr lang="zh-CN" altLang="en-US" sz="2000" dirty="0">
                <a:latin typeface="+mn-ea"/>
                <a:ea typeface="+mn-ea"/>
              </a:rPr>
              <a:t>成为新时代高科技公司的标配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功能物品成为智能装置的两大前提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集成了某些环境动态感知技术，包括：传感器、数据采集分析软件</a:t>
            </a:r>
            <a:endParaRPr lang="en-US" altLang="zh-CN" sz="2000" dirty="0">
              <a:latin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能够通过某种方式连接互网，例如：物联网、</a:t>
            </a:r>
            <a:r>
              <a:rPr lang="en-US" altLang="zh-CN" sz="2000" dirty="0">
                <a:latin typeface="+mn-ea"/>
                <a:ea typeface="+mn-ea"/>
              </a:rPr>
              <a:t>CAN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en-US" altLang="zh-CN" sz="2000" dirty="0">
                <a:latin typeface="+mn-ea"/>
                <a:ea typeface="+mn-ea"/>
              </a:rPr>
              <a:t>5G</a:t>
            </a: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 智能装置的一大特征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对环境改变的动态反馈，通常：内建人工智能的功能软件或连接的执行机构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2" name="标注: 线形(带强调线) 1">
            <a:extLst>
              <a:ext uri="{FF2B5EF4-FFF2-40B4-BE49-F238E27FC236}">
                <a16:creationId xmlns:a16="http://schemas.microsoft.com/office/drawing/2014/main" id="{32B1446A-FB3D-4C66-A9CA-A9829693B5F5}"/>
              </a:ext>
            </a:extLst>
          </p:cNvPr>
          <p:cNvSpPr/>
          <p:nvPr/>
        </p:nvSpPr>
        <p:spPr bwMode="auto">
          <a:xfrm>
            <a:off x="10330925" y="4653136"/>
            <a:ext cx="1669731" cy="432048"/>
          </a:xfrm>
          <a:prstGeom prst="accentCallout1">
            <a:avLst>
              <a:gd name="adj1" fmla="val 48733"/>
              <a:gd name="adj2" fmla="val -8333"/>
              <a:gd name="adj3" fmla="val 50770"/>
              <a:gd name="adj4" fmla="val -117699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注: 线形(带强调线) 8">
            <a:extLst>
              <a:ext uri="{FF2B5EF4-FFF2-40B4-BE49-F238E27FC236}">
                <a16:creationId xmlns:a16="http://schemas.microsoft.com/office/drawing/2014/main" id="{39D3A6B9-B97C-450E-9375-F52C786A4C20}"/>
              </a:ext>
            </a:extLst>
          </p:cNvPr>
          <p:cNvSpPr/>
          <p:nvPr/>
        </p:nvSpPr>
        <p:spPr bwMode="auto">
          <a:xfrm>
            <a:off x="10330925" y="4149080"/>
            <a:ext cx="1669731" cy="432048"/>
          </a:xfrm>
          <a:prstGeom prst="accentCallout1">
            <a:avLst>
              <a:gd name="adj1" fmla="val 48733"/>
              <a:gd name="adj2" fmla="val -8333"/>
              <a:gd name="adj3" fmla="val 50770"/>
              <a:gd name="adj4" fmla="val -5152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07A61B4-A736-442F-A052-974B47301AFD}"/>
              </a:ext>
            </a:extLst>
          </p:cNvPr>
          <p:cNvSpPr txBox="1"/>
          <p:nvPr/>
        </p:nvSpPr>
        <p:spPr>
          <a:xfrm>
            <a:off x="1065539" y="5002520"/>
            <a:ext cx="877142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数据采集与物联网是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AI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时代的关键技术 ！</a:t>
            </a:r>
          </a:p>
        </p:txBody>
      </p:sp>
    </p:spTree>
    <p:extLst>
      <p:ext uri="{BB962C8B-B14F-4D97-AF65-F5344CB8AC3E}">
        <p14:creationId xmlns:p14="http://schemas.microsoft.com/office/powerpoint/2010/main" val="29636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E83D8C-F2FD-437F-A62B-DDA0EFCFD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20" y="980728"/>
            <a:ext cx="7477125" cy="5524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7A61B4-A736-442F-A052-974B47301AFD}"/>
              </a:ext>
            </a:extLst>
          </p:cNvPr>
          <p:cNvSpPr txBox="1"/>
          <p:nvPr/>
        </p:nvSpPr>
        <p:spPr>
          <a:xfrm>
            <a:off x="1065540" y="5002520"/>
            <a:ext cx="53184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数据科学与人工智能高度融合 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89A9DD-2B2D-4AE2-A61E-BFDEF607EE78}"/>
              </a:ext>
            </a:extLst>
          </p:cNvPr>
          <p:cNvSpPr txBox="1"/>
          <p:nvPr/>
        </p:nvSpPr>
        <p:spPr>
          <a:xfrm>
            <a:off x="767408" y="5589240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</a:rPr>
              <a:t>资料来源：</a:t>
            </a:r>
            <a:endParaRPr lang="en-US" altLang="zh-CN" dirty="0">
              <a:solidFill>
                <a:srgbClr val="000099"/>
              </a:solidFill>
            </a:endParaRPr>
          </a:p>
          <a:p>
            <a:r>
              <a:rPr lang="en-US" altLang="zh-CN" dirty="0">
                <a:solidFill>
                  <a:srgbClr val="000099"/>
                </a:solidFill>
              </a:rPr>
              <a:t>Presentation of Steve </a:t>
            </a:r>
            <a:r>
              <a:rPr lang="en-US" altLang="zh-CN" dirty="0" err="1">
                <a:solidFill>
                  <a:srgbClr val="000099"/>
                </a:solidFill>
              </a:rPr>
              <a:t>Eglash</a:t>
            </a:r>
            <a:r>
              <a:rPr lang="en-US" altLang="zh-CN" dirty="0">
                <a:solidFill>
                  <a:srgbClr val="000099"/>
                </a:solidFill>
              </a:rPr>
              <a:t>, Prof. of Stanford</a:t>
            </a:r>
          </a:p>
          <a:p>
            <a:r>
              <a:rPr lang="en-US" altLang="zh-CN" dirty="0">
                <a:solidFill>
                  <a:srgbClr val="000099"/>
                </a:solidFill>
              </a:rPr>
              <a:t>Data Science Program </a:t>
            </a:r>
            <a:r>
              <a:rPr lang="zh-CN" altLang="en-US" dirty="0">
                <a:solidFill>
                  <a:srgbClr val="000099"/>
                </a:solidFill>
              </a:rPr>
              <a:t>前执行主任</a:t>
            </a:r>
            <a:r>
              <a:rPr lang="en-US" altLang="zh-CN" dirty="0">
                <a:solidFill>
                  <a:srgbClr val="000099"/>
                </a:solidFill>
              </a:rPr>
              <a:t> 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A1B49B-04C6-49C7-82D8-A2D3052FCBFE}"/>
              </a:ext>
            </a:extLst>
          </p:cNvPr>
          <p:cNvSpPr txBox="1"/>
          <p:nvPr/>
        </p:nvSpPr>
        <p:spPr>
          <a:xfrm>
            <a:off x="335360" y="1916832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</a:rPr>
              <a:t>本课程的学术领域：</a:t>
            </a:r>
            <a:endParaRPr lang="en-US" altLang="zh-CN" dirty="0">
              <a:solidFill>
                <a:srgbClr val="000099"/>
              </a:solidFill>
            </a:endParaRPr>
          </a:p>
          <a:p>
            <a:r>
              <a:rPr lang="en-US" altLang="zh-CN" dirty="0">
                <a:solidFill>
                  <a:srgbClr val="000099"/>
                </a:solidFill>
              </a:rPr>
              <a:t>	</a:t>
            </a:r>
            <a:r>
              <a:rPr lang="zh-CN" altLang="en-US" dirty="0">
                <a:solidFill>
                  <a:srgbClr val="000099"/>
                </a:solidFill>
              </a:rPr>
              <a:t>数据科学</a:t>
            </a:r>
            <a:r>
              <a:rPr lang="en-US" altLang="zh-CN" dirty="0">
                <a:solidFill>
                  <a:srgbClr val="000099"/>
                </a:solidFill>
              </a:rPr>
              <a:t>(Data Science)</a:t>
            </a:r>
          </a:p>
          <a:p>
            <a:r>
              <a:rPr lang="zh-CN" altLang="en-US" dirty="0">
                <a:solidFill>
                  <a:srgbClr val="000099"/>
                </a:solidFill>
              </a:rPr>
              <a:t>参考网站：</a:t>
            </a:r>
            <a:endParaRPr lang="en-US" altLang="zh-CN" dirty="0">
              <a:solidFill>
                <a:srgbClr val="000099"/>
              </a:solidFill>
            </a:endParaRPr>
          </a:p>
          <a:p>
            <a:r>
              <a:rPr lang="en-US" altLang="zh-CN" dirty="0">
                <a:solidFill>
                  <a:srgbClr val="000099"/>
                </a:solidFill>
              </a:rPr>
              <a:t>	https://datascience.stanford.edu/</a:t>
            </a:r>
            <a:endParaRPr lang="zh-CN" altLang="en-US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70E63E-3C86-4A9B-8FE8-AA5026F3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700808"/>
            <a:ext cx="6661422" cy="4448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89A9DD-2B2D-4AE2-A61E-BFDEF607EE78}"/>
              </a:ext>
            </a:extLst>
          </p:cNvPr>
          <p:cNvSpPr txBox="1"/>
          <p:nvPr/>
        </p:nvSpPr>
        <p:spPr>
          <a:xfrm>
            <a:off x="767408" y="5589240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</a:rPr>
              <a:t>资料来源：</a:t>
            </a:r>
            <a:endParaRPr lang="en-US" altLang="zh-CN" dirty="0">
              <a:solidFill>
                <a:srgbClr val="000099"/>
              </a:solidFill>
            </a:endParaRPr>
          </a:p>
          <a:p>
            <a:r>
              <a:rPr lang="en-US" altLang="zh-CN" dirty="0">
                <a:solidFill>
                  <a:srgbClr val="000099"/>
                </a:solidFill>
              </a:rPr>
              <a:t>Presentation of Steve </a:t>
            </a:r>
            <a:r>
              <a:rPr lang="en-US" altLang="zh-CN" dirty="0" err="1">
                <a:solidFill>
                  <a:srgbClr val="000099"/>
                </a:solidFill>
              </a:rPr>
              <a:t>Eglash</a:t>
            </a:r>
            <a:r>
              <a:rPr lang="en-US" altLang="zh-CN" dirty="0">
                <a:solidFill>
                  <a:srgbClr val="000099"/>
                </a:solidFill>
              </a:rPr>
              <a:t>, Prof. of Stanford</a:t>
            </a:r>
          </a:p>
          <a:p>
            <a:r>
              <a:rPr lang="en-US" altLang="zh-CN" dirty="0">
                <a:solidFill>
                  <a:srgbClr val="000099"/>
                </a:solidFill>
              </a:rPr>
              <a:t>Data Science Program </a:t>
            </a:r>
            <a:r>
              <a:rPr lang="zh-CN" altLang="en-US" dirty="0">
                <a:solidFill>
                  <a:srgbClr val="000099"/>
                </a:solidFill>
              </a:rPr>
              <a:t>前执行主任</a:t>
            </a:r>
            <a:r>
              <a:rPr lang="en-US" altLang="zh-CN" dirty="0">
                <a:solidFill>
                  <a:srgbClr val="000099"/>
                </a:solidFill>
              </a:rPr>
              <a:t> </a:t>
            </a:r>
            <a:endParaRPr lang="zh-CN" altLang="en-US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3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1025222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数据采集与物联网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实时的物理数据有助于智能装置对当前正在发生改变的环境采取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智能</a:t>
            </a:r>
            <a:r>
              <a:rPr lang="zh-CN" altLang="en-US" sz="2000" dirty="0">
                <a:latin typeface="+mn-ea"/>
                <a:ea typeface="+mn-ea"/>
              </a:rPr>
              <a:t>的执行动作</a:t>
            </a:r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应用无处不在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能源、智能供电网、节能</a:t>
            </a:r>
            <a:endParaRPr lang="en-US" altLang="zh-CN" sz="2000" dirty="0">
              <a:latin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交通运输、辅助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自动驾驶、安全装置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个人健康、可穿戴医护装置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工业制造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 风险与挑战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安全性、隐私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如何对联网装置的重要安全功能进行防护，例如心脏起搏器、智能门锁、车及冰箱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私有数据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个人数据的乱用 </a:t>
            </a:r>
            <a:r>
              <a:rPr lang="en-US" altLang="zh-CN" sz="2000" dirty="0">
                <a:latin typeface="+mn-ea"/>
                <a:ea typeface="+mn-ea"/>
              </a:rPr>
              <a:t>—— </a:t>
            </a:r>
            <a:r>
              <a:rPr lang="zh-CN" altLang="en-US" sz="2000" dirty="0">
                <a:latin typeface="+mn-ea"/>
                <a:ea typeface="+mn-ea"/>
              </a:rPr>
              <a:t>杀熟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696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675184" y="1268760"/>
            <a:ext cx="10252228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数据采集与物联网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产业升级的关键技术之一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人口基数越来越大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工业化速度越来越快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912717-B740-4C44-8914-C498A29A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94" y="2204864"/>
            <a:ext cx="8251329" cy="43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675184" y="1268760"/>
            <a:ext cx="10252228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数据采集与物联网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产业升级的关键技术之一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有助提升生产效率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F2E46-A570-432E-84FF-7112CCDC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2126662"/>
            <a:ext cx="8131696" cy="44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675184" y="1268760"/>
            <a:ext cx="10252228" cy="1224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数据采集与物联网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产业升级的关键技术之一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颠覆性技术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35DF98-39F3-4C69-833E-921E9F6A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484784"/>
            <a:ext cx="6984776" cy="50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2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1.1 </a:t>
            </a:r>
            <a:r>
              <a:rPr lang="zh-CN" altLang="en-US" sz="3600" dirty="0">
                <a:latin typeface="+mj-ea"/>
                <a:ea typeface="+mj-ea"/>
              </a:rPr>
              <a:t>智能时代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675184" y="1268760"/>
            <a:ext cx="10252228" cy="1080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数据采集与物联网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丰富你的知识结构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好的知识结构产生好的设计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好的设计是成功的关键要素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59B5D7-B944-4CEB-BE26-6C958987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2275611"/>
            <a:ext cx="8377436" cy="43580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7CCD26-08AC-4F1F-9DAD-63C1A044AB24}"/>
              </a:ext>
            </a:extLst>
          </p:cNvPr>
          <p:cNvSpPr txBox="1"/>
          <p:nvPr/>
        </p:nvSpPr>
        <p:spPr>
          <a:xfrm>
            <a:off x="5375920" y="1624154"/>
            <a:ext cx="5829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课程目标：为软件方向人才开阔视野、丰富知识结构！</a:t>
            </a:r>
          </a:p>
        </p:txBody>
      </p:sp>
    </p:spTree>
    <p:extLst>
      <p:ext uri="{BB962C8B-B14F-4D97-AF65-F5344CB8AC3E}">
        <p14:creationId xmlns:p14="http://schemas.microsoft.com/office/powerpoint/2010/main" val="9112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248804"/>
            <a:ext cx="2400978" cy="100647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altLang="en-US" dirty="0"/>
              <a:t>智能装置例子</a:t>
            </a:r>
            <a:endParaRPr lang="en-US" altLang="zh-CN" dirty="0"/>
          </a:p>
        </p:txBody>
      </p:sp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400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IP </a:t>
            </a:r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相框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1423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智能土司机 </a:t>
            </a:r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+</a:t>
            </a: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天气预报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2" r:id="rId6" imgW="1434415" imgH="3873016" progId="">
                  <p:embed/>
                </p:oleObj>
              </mc:Choice>
              <mc:Fallback>
                <p:oleObj r:id="rId6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智能冰箱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Slingbox: </a:t>
            </a:r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远程查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看、控制有线电视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639" y="1889127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9318526" y="2976564"/>
            <a:ext cx="1579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Tweet-a-watt: </a:t>
            </a: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用电量监测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智能床垫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7724" y="43782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8526088" y="5867171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小米智能音箱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C823276D-B72B-42EC-8574-1B5DD189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10188" y="6670221"/>
            <a:ext cx="1510348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1.1 The Era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of AI</a:t>
            </a: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ctr">
              <a:buSzPct val="100000"/>
            </a:pPr>
            <a:r>
              <a:rPr lang="zh-CN" altLang="en-US" sz="4800" b="1" kern="1200" baseline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数据采集与物联网</a:t>
            </a:r>
            <a:endParaRPr lang="en-US" altLang="zh-CN" sz="48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938813" y="3861048"/>
            <a:ext cx="4917827" cy="2212273"/>
          </a:xfrm>
          <a:prstGeom prst="rect">
            <a:avLst/>
          </a:prstGeom>
          <a:noFill/>
          <a:ln w="9525">
            <a:noFill/>
          </a:ln>
        </p:spPr>
        <p:txBody>
          <a:bodyPr wrap="square" lIns="92075" tIns="46038" rIns="92075" bIns="46038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胡继承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武汉大学计算机学院</a:t>
            </a:r>
            <a:endParaRPr lang="en-US" altLang="zh-CN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计算机学院大楼 </a:t>
            </a:r>
            <a:r>
              <a:rPr lang="en-US" altLang="zh-CN" sz="1400" b="1" dirty="0">
                <a:solidFill>
                  <a:srgbClr val="000099"/>
                </a:solidFill>
              </a:rPr>
              <a:t>E</a:t>
            </a:r>
            <a:r>
              <a:rPr lang="zh-CN" altLang="en-US" sz="1400" b="1" dirty="0">
                <a:solidFill>
                  <a:srgbClr val="000099"/>
                </a:solidFill>
              </a:rPr>
              <a:t>座</a:t>
            </a:r>
            <a:r>
              <a:rPr lang="en-US" altLang="zh-CN" sz="1400" b="1" dirty="0">
                <a:solidFill>
                  <a:srgbClr val="000099"/>
                </a:solidFill>
              </a:rPr>
              <a:t> E315 </a:t>
            </a:r>
            <a:r>
              <a:rPr lang="zh-CN" altLang="en-US" sz="1400" b="1" dirty="0">
                <a:solidFill>
                  <a:srgbClr val="000099"/>
                </a:solidFill>
              </a:rPr>
              <a:t>房间</a:t>
            </a:r>
            <a:endParaRPr lang="en-US" altLang="zh-CN" sz="1400" b="1" dirty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办公电话</a:t>
            </a:r>
            <a:r>
              <a:rPr lang="en-US" altLang="zh-CN" sz="1400" b="1" dirty="0">
                <a:solidFill>
                  <a:srgbClr val="000099"/>
                </a:solidFill>
              </a:rPr>
              <a:t>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对目标装置的环境进行感知，包括：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常见物理量：温度、压力、流量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环境音视频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工艺参数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/>
              <a:t> 评价数据采集的标准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采样精度</a:t>
            </a:r>
            <a:endParaRPr lang="en-US" altLang="zh-CN" sz="2000" dirty="0">
              <a:latin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采样速度</a:t>
            </a:r>
            <a:endParaRPr lang="en-US" altLang="zh-CN" sz="2000" dirty="0">
              <a:latin typeface="+mn-ea"/>
            </a:endParaRPr>
          </a:p>
          <a:p>
            <a:pPr marL="682625" lvl="1" indent="-225425"/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 数据采集的目标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对环境改变能按照系统要求的精度进行采样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尽可能提高采样速度，以满足实时动态处理及反馈，从而满足智能控制的要求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137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47463" y="93381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系统组成：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硬件：</a:t>
            </a:r>
            <a:r>
              <a:rPr lang="en-US" altLang="zh-CN" sz="2000" dirty="0">
                <a:latin typeface="+mn-ea"/>
                <a:ea typeface="+mn-ea"/>
              </a:rPr>
              <a:t>ARM</a:t>
            </a:r>
            <a:r>
              <a:rPr lang="zh-CN" altLang="en-US" sz="2000" dirty="0">
                <a:latin typeface="+mn-ea"/>
                <a:ea typeface="+mn-ea"/>
              </a:rPr>
              <a:t>（</a:t>
            </a:r>
            <a:r>
              <a:rPr lang="en-US" altLang="zh-CN" sz="2000" dirty="0">
                <a:latin typeface="+mn-ea"/>
                <a:ea typeface="+mn-ea"/>
              </a:rPr>
              <a:t>STM32</a:t>
            </a:r>
            <a:r>
              <a:rPr lang="zh-CN" altLang="en-US" sz="2000" dirty="0">
                <a:latin typeface="+mn-ea"/>
                <a:ea typeface="+mn-ea"/>
              </a:rPr>
              <a:t>系列）、</a:t>
            </a:r>
            <a:r>
              <a:rPr lang="en-US" altLang="zh-CN" sz="2000" dirty="0">
                <a:latin typeface="+mn-ea"/>
                <a:ea typeface="+mn-ea"/>
              </a:rPr>
              <a:t>RISC</a:t>
            </a:r>
            <a:r>
              <a:rPr lang="zh-CN" altLang="en-US" sz="2000" dirty="0">
                <a:latin typeface="+mn-ea"/>
                <a:ea typeface="+mn-ea"/>
              </a:rPr>
              <a:t>、传感器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软件：</a:t>
            </a:r>
            <a:r>
              <a:rPr lang="en-US" altLang="zh-CN" sz="2000" dirty="0">
                <a:latin typeface="+mn-ea"/>
                <a:ea typeface="+mn-ea"/>
              </a:rPr>
              <a:t>C/C++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err="1">
                <a:latin typeface="+mn-ea"/>
                <a:ea typeface="+mn-ea"/>
              </a:rPr>
              <a:t>mBed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 err="1">
                <a:latin typeface="+mn-ea"/>
                <a:ea typeface="+mn-ea"/>
              </a:rPr>
              <a:t>cubeMX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Linux</a:t>
            </a: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/>
              <a:t> 系统架构：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6" name="Group 2114">
            <a:extLst>
              <a:ext uri="{FF2B5EF4-FFF2-40B4-BE49-F238E27FC236}">
                <a16:creationId xmlns:a16="http://schemas.microsoft.com/office/drawing/2014/main" id="{6952A487-8E01-4087-982E-C2FB4A0DC831}"/>
              </a:ext>
            </a:extLst>
          </p:cNvPr>
          <p:cNvGrpSpPr>
            <a:grpSpLocks/>
          </p:cNvGrpSpPr>
          <p:nvPr/>
        </p:nvGrpSpPr>
        <p:grpSpPr bwMode="auto">
          <a:xfrm>
            <a:off x="3803724" y="2382527"/>
            <a:ext cx="820738" cy="354013"/>
            <a:chOff x="560" y="694"/>
            <a:chExt cx="517" cy="223"/>
          </a:xfrm>
        </p:grpSpPr>
        <p:sp>
          <p:nvSpPr>
            <p:cNvPr id="7" name="Rectangle 2051">
              <a:extLst>
                <a:ext uri="{FF2B5EF4-FFF2-40B4-BE49-F238E27FC236}">
                  <a16:creationId xmlns:a16="http://schemas.microsoft.com/office/drawing/2014/main" id="{19009C13-5516-43CC-A4DB-3772CC511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8" name="Text Box 2052">
              <a:extLst>
                <a:ext uri="{FF2B5EF4-FFF2-40B4-BE49-F238E27FC236}">
                  <a16:creationId xmlns:a16="http://schemas.microsoft.com/office/drawing/2014/main" id="{DA78C541-0271-485E-BA4F-CEA7D8CDFC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sp>
        <p:nvSpPr>
          <p:cNvPr id="9" name="Line 2102">
            <a:extLst>
              <a:ext uri="{FF2B5EF4-FFF2-40B4-BE49-F238E27FC236}">
                <a16:creationId xmlns:a16="http://schemas.microsoft.com/office/drawing/2014/main" id="{E9633712-B0DF-4146-9AF4-FF8245DB0B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4462" y="2592075"/>
            <a:ext cx="43656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Line 2103">
            <a:extLst>
              <a:ext uri="{FF2B5EF4-FFF2-40B4-BE49-F238E27FC236}">
                <a16:creationId xmlns:a16="http://schemas.microsoft.com/office/drawing/2014/main" id="{8094E2B7-12E7-40B2-92BE-242ADE820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112" y="3088963"/>
            <a:ext cx="434975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" name="Line 2104">
            <a:extLst>
              <a:ext uri="{FF2B5EF4-FFF2-40B4-BE49-F238E27FC236}">
                <a16:creationId xmlns:a16="http://schemas.microsoft.com/office/drawing/2014/main" id="{3D44AA14-DA77-47CA-A381-71C519145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049" y="3639825"/>
            <a:ext cx="422275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" name="Line 2105">
            <a:extLst>
              <a:ext uri="{FF2B5EF4-FFF2-40B4-BE49-F238E27FC236}">
                <a16:creationId xmlns:a16="http://schemas.microsoft.com/office/drawing/2014/main" id="{F1D5B0CC-DDB5-4F28-94FC-8F2829C414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3349" y="4433575"/>
            <a:ext cx="422275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3" name="Group 2111">
            <a:extLst>
              <a:ext uri="{FF2B5EF4-FFF2-40B4-BE49-F238E27FC236}">
                <a16:creationId xmlns:a16="http://schemas.microsoft.com/office/drawing/2014/main" id="{02301592-E2EA-40BB-90C7-0A2BFA4CD497}"/>
              </a:ext>
            </a:extLst>
          </p:cNvPr>
          <p:cNvGrpSpPr>
            <a:grpSpLocks/>
          </p:cNvGrpSpPr>
          <p:nvPr/>
        </p:nvGrpSpPr>
        <p:grpSpPr bwMode="auto">
          <a:xfrm>
            <a:off x="6329437" y="3028638"/>
            <a:ext cx="955675" cy="820737"/>
            <a:chOff x="2151" y="1101"/>
            <a:chExt cx="602" cy="517"/>
          </a:xfrm>
        </p:grpSpPr>
        <p:sp>
          <p:nvSpPr>
            <p:cNvPr id="14" name="AutoShape 2108">
              <a:extLst>
                <a:ext uri="{FF2B5EF4-FFF2-40B4-BE49-F238E27FC236}">
                  <a16:creationId xmlns:a16="http://schemas.microsoft.com/office/drawing/2014/main" id="{2AA236F7-4B2D-4D41-95C2-C28AFF66DC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215" y="1081"/>
              <a:ext cx="517" cy="558"/>
            </a:xfrm>
            <a:prstGeom prst="triangle">
              <a:avLst>
                <a:gd name="adj" fmla="val 48111"/>
              </a:avLst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Text Box 2109">
              <a:extLst>
                <a:ext uri="{FF2B5EF4-FFF2-40B4-BE49-F238E27FC236}">
                  <a16:creationId xmlns:a16="http://schemas.microsoft.com/office/drawing/2014/main" id="{95A65BB5-FA4F-43D6-8063-510D21BA4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" y="1181"/>
              <a:ext cx="375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放大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器</a:t>
              </a:r>
            </a:p>
          </p:txBody>
        </p:sp>
      </p:grpSp>
      <p:sp>
        <p:nvSpPr>
          <p:cNvPr id="16" name="Line 2110">
            <a:extLst>
              <a:ext uri="{FF2B5EF4-FFF2-40B4-BE49-F238E27FC236}">
                <a16:creationId xmlns:a16="http://schemas.microsoft.com/office/drawing/2014/main" id="{66491AB0-E562-4332-B187-B42A6E575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3999" y="3427100"/>
            <a:ext cx="411163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17" name="Group 2174">
            <a:extLst>
              <a:ext uri="{FF2B5EF4-FFF2-40B4-BE49-F238E27FC236}">
                <a16:creationId xmlns:a16="http://schemas.microsoft.com/office/drawing/2014/main" id="{1C3E0C6A-0E4E-4608-9E8D-0387772CA713}"/>
              </a:ext>
            </a:extLst>
          </p:cNvPr>
          <p:cNvGrpSpPr>
            <a:grpSpLocks/>
          </p:cNvGrpSpPr>
          <p:nvPr/>
        </p:nvGrpSpPr>
        <p:grpSpPr bwMode="auto">
          <a:xfrm>
            <a:off x="7751837" y="2606364"/>
            <a:ext cx="595312" cy="1670051"/>
            <a:chOff x="3047" y="835"/>
            <a:chExt cx="375" cy="1052"/>
          </a:xfrm>
        </p:grpSpPr>
        <p:sp>
          <p:nvSpPr>
            <p:cNvPr id="18" name="Rectangle 2112">
              <a:extLst>
                <a:ext uri="{FF2B5EF4-FFF2-40B4-BE49-F238E27FC236}">
                  <a16:creationId xmlns:a16="http://schemas.microsoft.com/office/drawing/2014/main" id="{94702B06-8272-48B4-9946-B5D2C1D7E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7" y="835"/>
              <a:ext cx="375" cy="10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Text Box 2113">
              <a:extLst>
                <a:ext uri="{FF2B5EF4-FFF2-40B4-BE49-F238E27FC236}">
                  <a16:creationId xmlns:a16="http://schemas.microsoft.com/office/drawing/2014/main" id="{8105871C-2D8A-4C6C-9393-B7C67B915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864"/>
              <a:ext cx="229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采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样</a:t>
              </a:r>
            </a:p>
            <a:p>
              <a:pPr algn="ctr"/>
              <a:r>
                <a:rPr lang="en-US" altLang="zh-CN" sz="1600" dirty="0">
                  <a:solidFill>
                    <a:srgbClr val="000099"/>
                  </a:solidFill>
                </a:rPr>
                <a:t>/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保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持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器</a:t>
              </a:r>
            </a:p>
          </p:txBody>
        </p:sp>
      </p:grpSp>
      <p:grpSp>
        <p:nvGrpSpPr>
          <p:cNvPr id="20" name="Group 2115">
            <a:extLst>
              <a:ext uri="{FF2B5EF4-FFF2-40B4-BE49-F238E27FC236}">
                <a16:creationId xmlns:a16="http://schemas.microsoft.com/office/drawing/2014/main" id="{E511A326-9CB3-467E-855B-8E9060459021}"/>
              </a:ext>
            </a:extLst>
          </p:cNvPr>
          <p:cNvGrpSpPr>
            <a:grpSpLocks/>
          </p:cNvGrpSpPr>
          <p:nvPr/>
        </p:nvGrpSpPr>
        <p:grpSpPr bwMode="auto">
          <a:xfrm>
            <a:off x="3802138" y="2907990"/>
            <a:ext cx="820738" cy="354013"/>
            <a:chOff x="560" y="694"/>
            <a:chExt cx="517" cy="223"/>
          </a:xfrm>
        </p:grpSpPr>
        <p:sp>
          <p:nvSpPr>
            <p:cNvPr id="21" name="Rectangle 2116">
              <a:extLst>
                <a:ext uri="{FF2B5EF4-FFF2-40B4-BE49-F238E27FC236}">
                  <a16:creationId xmlns:a16="http://schemas.microsoft.com/office/drawing/2014/main" id="{EFEC2280-7371-4746-8C8B-465489159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22" name="Text Box 2117">
              <a:extLst>
                <a:ext uri="{FF2B5EF4-FFF2-40B4-BE49-F238E27FC236}">
                  <a16:creationId xmlns:a16="http://schemas.microsoft.com/office/drawing/2014/main" id="{3A8D6BFD-4F42-4B46-914A-A125FA1CD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grpSp>
        <p:nvGrpSpPr>
          <p:cNvPr id="23" name="Group 2118">
            <a:extLst>
              <a:ext uri="{FF2B5EF4-FFF2-40B4-BE49-F238E27FC236}">
                <a16:creationId xmlns:a16="http://schemas.microsoft.com/office/drawing/2014/main" id="{D8358E88-DD81-4F86-80A1-D7CDA902AA08}"/>
              </a:ext>
            </a:extLst>
          </p:cNvPr>
          <p:cNvGrpSpPr>
            <a:grpSpLocks/>
          </p:cNvGrpSpPr>
          <p:nvPr/>
        </p:nvGrpSpPr>
        <p:grpSpPr bwMode="auto">
          <a:xfrm>
            <a:off x="3802138" y="3449327"/>
            <a:ext cx="820738" cy="354013"/>
            <a:chOff x="560" y="694"/>
            <a:chExt cx="517" cy="223"/>
          </a:xfrm>
        </p:grpSpPr>
        <p:sp>
          <p:nvSpPr>
            <p:cNvPr id="24" name="Rectangle 2119">
              <a:extLst>
                <a:ext uri="{FF2B5EF4-FFF2-40B4-BE49-F238E27FC236}">
                  <a16:creationId xmlns:a16="http://schemas.microsoft.com/office/drawing/2014/main" id="{A7A4B856-499E-41A7-8170-9A118A25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25" name="Text Box 2120">
              <a:extLst>
                <a:ext uri="{FF2B5EF4-FFF2-40B4-BE49-F238E27FC236}">
                  <a16:creationId xmlns:a16="http://schemas.microsoft.com/office/drawing/2014/main" id="{CE035DA0-BF33-4626-9601-D5C670092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grpSp>
        <p:nvGrpSpPr>
          <p:cNvPr id="26" name="Group 2121">
            <a:extLst>
              <a:ext uri="{FF2B5EF4-FFF2-40B4-BE49-F238E27FC236}">
                <a16:creationId xmlns:a16="http://schemas.microsoft.com/office/drawing/2014/main" id="{A5BC390B-7DC0-413D-BA9B-9700DD29305A}"/>
              </a:ext>
            </a:extLst>
          </p:cNvPr>
          <p:cNvGrpSpPr>
            <a:grpSpLocks/>
          </p:cNvGrpSpPr>
          <p:nvPr/>
        </p:nvGrpSpPr>
        <p:grpSpPr bwMode="auto">
          <a:xfrm>
            <a:off x="3802138" y="4244665"/>
            <a:ext cx="820738" cy="354013"/>
            <a:chOff x="560" y="694"/>
            <a:chExt cx="517" cy="223"/>
          </a:xfrm>
        </p:grpSpPr>
        <p:sp>
          <p:nvSpPr>
            <p:cNvPr id="27" name="Rectangle 2122">
              <a:extLst>
                <a:ext uri="{FF2B5EF4-FFF2-40B4-BE49-F238E27FC236}">
                  <a16:creationId xmlns:a16="http://schemas.microsoft.com/office/drawing/2014/main" id="{0F7AB916-7330-4ADC-8DAD-D1DB3BB6C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28" name="Text Box 2123">
              <a:extLst>
                <a:ext uri="{FF2B5EF4-FFF2-40B4-BE49-F238E27FC236}">
                  <a16:creationId xmlns:a16="http://schemas.microsoft.com/office/drawing/2014/main" id="{4F5A0810-E9B1-4629-B426-2BB72F9DF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sp>
        <p:nvSpPr>
          <p:cNvPr id="29" name="Text Box 2124">
            <a:extLst>
              <a:ext uri="{FF2B5EF4-FFF2-40B4-BE49-F238E27FC236}">
                <a16:creationId xmlns:a16="http://schemas.microsoft.com/office/drawing/2014/main" id="{5B3163B5-B22D-4853-AB45-7AE1D100F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87" y="3827150"/>
            <a:ext cx="4318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/>
              <a:t>…</a:t>
            </a:r>
          </a:p>
        </p:txBody>
      </p:sp>
      <p:sp>
        <p:nvSpPr>
          <p:cNvPr id="30" name="Line 2126">
            <a:extLst>
              <a:ext uri="{FF2B5EF4-FFF2-40B4-BE49-F238E27FC236}">
                <a16:creationId xmlns:a16="http://schemas.microsoft.com/office/drawing/2014/main" id="{1E642538-4AB5-42E5-A9A7-AAE1B8194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8737" y="3441388"/>
            <a:ext cx="384175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1" name="Group 2175">
            <a:extLst>
              <a:ext uri="{FF2B5EF4-FFF2-40B4-BE49-F238E27FC236}">
                <a16:creationId xmlns:a16="http://schemas.microsoft.com/office/drawing/2014/main" id="{5D6D162D-1A64-460B-93DB-331205B0A6F3}"/>
              </a:ext>
            </a:extLst>
          </p:cNvPr>
          <p:cNvGrpSpPr>
            <a:grpSpLocks/>
          </p:cNvGrpSpPr>
          <p:nvPr/>
        </p:nvGrpSpPr>
        <p:grpSpPr bwMode="auto">
          <a:xfrm>
            <a:off x="8805937" y="2600014"/>
            <a:ext cx="595312" cy="1670051"/>
            <a:chOff x="3711" y="831"/>
            <a:chExt cx="375" cy="1052"/>
          </a:xfrm>
        </p:grpSpPr>
        <p:sp>
          <p:nvSpPr>
            <p:cNvPr id="32" name="Rectangle 2127">
              <a:extLst>
                <a:ext uri="{FF2B5EF4-FFF2-40B4-BE49-F238E27FC236}">
                  <a16:creationId xmlns:a16="http://schemas.microsoft.com/office/drawing/2014/main" id="{99FDCA70-121C-466B-9349-5D176AF73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831"/>
              <a:ext cx="375" cy="10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Text Box 2128">
              <a:extLst>
                <a:ext uri="{FF2B5EF4-FFF2-40B4-BE49-F238E27FC236}">
                  <a16:creationId xmlns:a16="http://schemas.microsoft.com/office/drawing/2014/main" id="{527592E1-6622-448E-8C62-AC272282E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0" y="868"/>
              <a:ext cx="24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0099"/>
                  </a:solidFill>
                </a:rPr>
                <a:t>A</a:t>
              </a:r>
            </a:p>
            <a:p>
              <a:pPr algn="ctr"/>
              <a:r>
                <a:rPr lang="en-US" altLang="zh-CN" sz="1600" dirty="0">
                  <a:solidFill>
                    <a:srgbClr val="000099"/>
                  </a:solidFill>
                </a:rPr>
                <a:t>/</a:t>
              </a:r>
            </a:p>
            <a:p>
              <a:pPr algn="ctr"/>
              <a:r>
                <a:rPr lang="en-US" altLang="zh-CN" sz="1600" dirty="0">
                  <a:solidFill>
                    <a:srgbClr val="000099"/>
                  </a:solidFill>
                </a:rPr>
                <a:t>D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转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换</a:t>
              </a:r>
            </a:p>
            <a:p>
              <a:pPr algn="ctr"/>
              <a:r>
                <a:rPr lang="zh-CN" altLang="en-US" sz="1600" dirty="0">
                  <a:solidFill>
                    <a:srgbClr val="000099"/>
                  </a:solidFill>
                </a:rPr>
                <a:t>器</a:t>
              </a:r>
            </a:p>
          </p:txBody>
        </p:sp>
      </p:grpSp>
      <p:sp>
        <p:nvSpPr>
          <p:cNvPr id="34" name="AutoShape 2129">
            <a:extLst>
              <a:ext uri="{FF2B5EF4-FFF2-40B4-BE49-F238E27FC236}">
                <a16:creationId xmlns:a16="http://schemas.microsoft.com/office/drawing/2014/main" id="{CE5275AD-DDC2-4942-85E9-2FAF09639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6012" y="3333438"/>
            <a:ext cx="412750" cy="276225"/>
          </a:xfrm>
          <a:prstGeom prst="rightArrow">
            <a:avLst>
              <a:gd name="adj1" fmla="val 50000"/>
              <a:gd name="adj2" fmla="val 37356"/>
            </a:avLst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35" name="Group 2176">
            <a:extLst>
              <a:ext uri="{FF2B5EF4-FFF2-40B4-BE49-F238E27FC236}">
                <a16:creationId xmlns:a16="http://schemas.microsoft.com/office/drawing/2014/main" id="{310F2074-1551-4CAA-9D69-E10EE601B109}"/>
              </a:ext>
            </a:extLst>
          </p:cNvPr>
          <p:cNvGrpSpPr>
            <a:grpSpLocks/>
          </p:cNvGrpSpPr>
          <p:nvPr/>
        </p:nvGrpSpPr>
        <p:grpSpPr bwMode="auto">
          <a:xfrm>
            <a:off x="9912424" y="2606363"/>
            <a:ext cx="595313" cy="3935412"/>
            <a:chOff x="4408" y="835"/>
            <a:chExt cx="375" cy="2479"/>
          </a:xfrm>
        </p:grpSpPr>
        <p:sp>
          <p:nvSpPr>
            <p:cNvPr id="36" name="Rectangle 2130">
              <a:extLst>
                <a:ext uri="{FF2B5EF4-FFF2-40B4-BE49-F238E27FC236}">
                  <a16:creationId xmlns:a16="http://schemas.microsoft.com/office/drawing/2014/main" id="{8AB5AF01-E3F8-4ADF-B110-20B2300A3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835"/>
              <a:ext cx="375" cy="24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Text Box 2131">
              <a:extLst>
                <a:ext uri="{FF2B5EF4-FFF2-40B4-BE49-F238E27FC236}">
                  <a16:creationId xmlns:a16="http://schemas.microsoft.com/office/drawing/2014/main" id="{9E32D5F0-7967-4A4B-9D74-E30B4D5290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7" y="1590"/>
              <a:ext cx="24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99"/>
                  </a:solidFill>
                </a:rPr>
                <a:t>单</a:t>
              </a:r>
              <a:endParaRPr lang="en-US" altLang="zh-CN" dirty="0">
                <a:solidFill>
                  <a:srgbClr val="000099"/>
                </a:solidFill>
              </a:endParaRPr>
            </a:p>
            <a:p>
              <a:pPr algn="ctr"/>
              <a:endParaRPr lang="en-US" altLang="zh-CN" dirty="0">
                <a:solidFill>
                  <a:srgbClr val="000099"/>
                </a:solidFill>
              </a:endParaRPr>
            </a:p>
            <a:p>
              <a:pPr algn="ctr"/>
              <a:r>
                <a:rPr lang="zh-CN" altLang="en-US" dirty="0">
                  <a:solidFill>
                    <a:srgbClr val="000099"/>
                  </a:solidFill>
                </a:rPr>
                <a:t>片</a:t>
              </a:r>
              <a:endParaRPr lang="zh-CN" altLang="en-US" sz="1800" dirty="0">
                <a:solidFill>
                  <a:srgbClr val="000099"/>
                </a:solidFill>
              </a:endParaRPr>
            </a:p>
            <a:p>
              <a:pPr algn="ctr"/>
              <a:endParaRPr lang="zh-CN" altLang="en-US" sz="1800" dirty="0">
                <a:solidFill>
                  <a:srgbClr val="000099"/>
                </a:solidFill>
              </a:endParaRPr>
            </a:p>
            <a:p>
              <a:pPr algn="ctr"/>
              <a:r>
                <a:rPr lang="zh-CN" altLang="en-US" sz="1800" dirty="0">
                  <a:solidFill>
                    <a:srgbClr val="000099"/>
                  </a:solidFill>
                </a:rPr>
                <a:t>机</a:t>
              </a:r>
            </a:p>
          </p:txBody>
        </p:sp>
      </p:grpSp>
      <p:sp>
        <p:nvSpPr>
          <p:cNvPr id="38" name="Line 2132">
            <a:extLst>
              <a:ext uri="{FF2B5EF4-FFF2-40B4-BE49-F238E27FC236}">
                <a16:creationId xmlns:a16="http://schemas.microsoft.com/office/drawing/2014/main" id="{2FB2375E-5AAC-4308-A6FE-FFB814911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07737" y="3268350"/>
            <a:ext cx="39846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39" name="Group 2140">
            <a:extLst>
              <a:ext uri="{FF2B5EF4-FFF2-40B4-BE49-F238E27FC236}">
                <a16:creationId xmlns:a16="http://schemas.microsoft.com/office/drawing/2014/main" id="{CD1A070F-20B3-49BA-AB9E-5EDADCC2E7EB}"/>
              </a:ext>
            </a:extLst>
          </p:cNvPr>
          <p:cNvGrpSpPr>
            <a:grpSpLocks/>
          </p:cNvGrpSpPr>
          <p:nvPr/>
        </p:nvGrpSpPr>
        <p:grpSpPr bwMode="auto">
          <a:xfrm>
            <a:off x="10993512" y="3101669"/>
            <a:ext cx="914400" cy="388938"/>
            <a:chOff x="2133" y="2750"/>
            <a:chExt cx="576" cy="245"/>
          </a:xfrm>
        </p:grpSpPr>
        <p:sp>
          <p:nvSpPr>
            <p:cNvPr id="40" name="Rectangle 2134">
              <a:extLst>
                <a:ext uri="{FF2B5EF4-FFF2-40B4-BE49-F238E27FC236}">
                  <a16:creationId xmlns:a16="http://schemas.microsoft.com/office/drawing/2014/main" id="{42AD437B-694F-474C-8E17-2AA0E02AE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2750"/>
              <a:ext cx="576" cy="2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1" name="Text Box 2135">
              <a:extLst>
                <a:ext uri="{FF2B5EF4-FFF2-40B4-BE49-F238E27FC236}">
                  <a16:creationId xmlns:a16="http://schemas.microsoft.com/office/drawing/2014/main" id="{0DB421D9-05D7-4370-8D2B-43131A60B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" y="2762"/>
              <a:ext cx="4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000099"/>
                  </a:solidFill>
                </a:rPr>
                <a:t>人机</a:t>
              </a:r>
            </a:p>
          </p:txBody>
        </p:sp>
      </p:grpSp>
      <p:grpSp>
        <p:nvGrpSpPr>
          <p:cNvPr id="42" name="Group 2142">
            <a:extLst>
              <a:ext uri="{FF2B5EF4-FFF2-40B4-BE49-F238E27FC236}">
                <a16:creationId xmlns:a16="http://schemas.microsoft.com/office/drawing/2014/main" id="{DA434FAC-8586-4BF6-AA92-6247E659D2CE}"/>
              </a:ext>
            </a:extLst>
          </p:cNvPr>
          <p:cNvGrpSpPr>
            <a:grpSpLocks/>
          </p:cNvGrpSpPr>
          <p:nvPr/>
        </p:nvGrpSpPr>
        <p:grpSpPr bwMode="auto">
          <a:xfrm>
            <a:off x="10930012" y="3971613"/>
            <a:ext cx="974725" cy="371475"/>
            <a:chOff x="997" y="3022"/>
            <a:chExt cx="614" cy="234"/>
          </a:xfrm>
        </p:grpSpPr>
        <p:sp>
          <p:nvSpPr>
            <p:cNvPr id="43" name="Rectangle 2136">
              <a:extLst>
                <a:ext uri="{FF2B5EF4-FFF2-40B4-BE49-F238E27FC236}">
                  <a16:creationId xmlns:a16="http://schemas.microsoft.com/office/drawing/2014/main" id="{AB3E3289-F35A-4E02-B7FB-11BEBE260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3022"/>
              <a:ext cx="576" cy="2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" name="Text Box 2137">
              <a:extLst>
                <a:ext uri="{FF2B5EF4-FFF2-40B4-BE49-F238E27FC236}">
                  <a16:creationId xmlns:a16="http://schemas.microsoft.com/office/drawing/2014/main" id="{4C353FD9-7D65-4010-A08D-6D7C6E677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" y="3041"/>
              <a:ext cx="61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000099"/>
                  </a:solidFill>
                </a:rPr>
                <a:t>网络模块</a:t>
              </a:r>
            </a:p>
          </p:txBody>
        </p:sp>
      </p:grpSp>
      <p:grpSp>
        <p:nvGrpSpPr>
          <p:cNvPr id="45" name="Group 2141">
            <a:extLst>
              <a:ext uri="{FF2B5EF4-FFF2-40B4-BE49-F238E27FC236}">
                <a16:creationId xmlns:a16="http://schemas.microsoft.com/office/drawing/2014/main" id="{575FBBEC-8854-4668-8911-8510459F0AEA}"/>
              </a:ext>
            </a:extLst>
          </p:cNvPr>
          <p:cNvGrpSpPr>
            <a:grpSpLocks/>
          </p:cNvGrpSpPr>
          <p:nvPr/>
        </p:nvGrpSpPr>
        <p:grpSpPr bwMode="auto">
          <a:xfrm>
            <a:off x="10945890" y="4747900"/>
            <a:ext cx="1081088" cy="371475"/>
            <a:chOff x="2213" y="3185"/>
            <a:chExt cx="681" cy="234"/>
          </a:xfrm>
        </p:grpSpPr>
        <p:sp>
          <p:nvSpPr>
            <p:cNvPr id="46" name="Rectangle 2138">
              <a:extLst>
                <a:ext uri="{FF2B5EF4-FFF2-40B4-BE49-F238E27FC236}">
                  <a16:creationId xmlns:a16="http://schemas.microsoft.com/office/drawing/2014/main" id="{DA0B039F-C51A-4AE1-8F46-C8DB60D16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" y="3185"/>
              <a:ext cx="576" cy="2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Text Box 2139">
              <a:extLst>
                <a:ext uri="{FF2B5EF4-FFF2-40B4-BE49-F238E27FC236}">
                  <a16:creationId xmlns:a16="http://schemas.microsoft.com/office/drawing/2014/main" id="{E650627D-4C3C-4F90-B19C-AB55F74CB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" y="3204"/>
              <a:ext cx="68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rgbClr val="000099"/>
                  </a:solidFill>
                </a:rPr>
                <a:t>执行机构</a:t>
              </a:r>
            </a:p>
          </p:txBody>
        </p:sp>
      </p:grpSp>
      <p:sp>
        <p:nvSpPr>
          <p:cNvPr id="48" name="Line 2143">
            <a:extLst>
              <a:ext uri="{FF2B5EF4-FFF2-40B4-BE49-F238E27FC236}">
                <a16:creationId xmlns:a16="http://schemas.microsoft.com/office/drawing/2014/main" id="{9701BF66-4EC3-4606-B9E1-F90EEC07D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4087" y="4149413"/>
            <a:ext cx="39846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9" name="Line 2144">
            <a:extLst>
              <a:ext uri="{FF2B5EF4-FFF2-40B4-BE49-F238E27FC236}">
                <a16:creationId xmlns:a16="http://schemas.microsoft.com/office/drawing/2014/main" id="{7E719301-4E8E-4736-ADD1-6375A02AC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4087" y="4944750"/>
            <a:ext cx="39846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" name="AutoShape 2145">
            <a:extLst>
              <a:ext uri="{FF2B5EF4-FFF2-40B4-BE49-F238E27FC236}">
                <a16:creationId xmlns:a16="http://schemas.microsoft.com/office/drawing/2014/main" id="{3F14A23D-F58F-4198-B9E4-BB32FB696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7599" y="5017775"/>
            <a:ext cx="425450" cy="285750"/>
          </a:xfrm>
          <a:prstGeom prst="leftArrow">
            <a:avLst>
              <a:gd name="adj1" fmla="val 50000"/>
              <a:gd name="adj2" fmla="val 37222"/>
            </a:avLst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51" name="Group 2177">
            <a:extLst>
              <a:ext uri="{FF2B5EF4-FFF2-40B4-BE49-F238E27FC236}">
                <a16:creationId xmlns:a16="http://schemas.microsoft.com/office/drawing/2014/main" id="{F4D5B8ED-2AD8-46C6-8E44-D799A7127FB5}"/>
              </a:ext>
            </a:extLst>
          </p:cNvPr>
          <p:cNvGrpSpPr>
            <a:grpSpLocks/>
          </p:cNvGrpSpPr>
          <p:nvPr/>
        </p:nvGrpSpPr>
        <p:grpSpPr bwMode="auto">
          <a:xfrm>
            <a:off x="7537524" y="4927288"/>
            <a:ext cx="1854200" cy="490537"/>
            <a:chOff x="2912" y="2297"/>
            <a:chExt cx="1168" cy="309"/>
          </a:xfrm>
        </p:grpSpPr>
        <p:sp>
          <p:nvSpPr>
            <p:cNvPr id="52" name="Rectangle 2147">
              <a:extLst>
                <a:ext uri="{FF2B5EF4-FFF2-40B4-BE49-F238E27FC236}">
                  <a16:creationId xmlns:a16="http://schemas.microsoft.com/office/drawing/2014/main" id="{76596D54-D988-49C5-8195-0844A9089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2297"/>
              <a:ext cx="1168" cy="3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3" name="Text Box 2148">
              <a:extLst>
                <a:ext uri="{FF2B5EF4-FFF2-40B4-BE49-F238E27FC236}">
                  <a16:creationId xmlns:a16="http://schemas.microsoft.com/office/drawing/2014/main" id="{61005B95-133B-4309-8230-D68AECDF5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" y="2348"/>
              <a:ext cx="113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000099"/>
                  </a:solidFill>
                </a:rPr>
                <a:t>定时与逻辑控制</a:t>
              </a:r>
            </a:p>
          </p:txBody>
        </p:sp>
      </p:grpSp>
      <p:sp>
        <p:nvSpPr>
          <p:cNvPr id="54" name="Line 2149">
            <a:extLst>
              <a:ext uri="{FF2B5EF4-FFF2-40B4-BE49-F238E27FC236}">
                <a16:creationId xmlns:a16="http://schemas.microsoft.com/office/drawing/2014/main" id="{7D383EA3-9F09-4FF7-B977-762767FEB9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02799" y="4263713"/>
            <a:ext cx="0" cy="582612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5" name="Line 2150">
            <a:extLst>
              <a:ext uri="{FF2B5EF4-FFF2-40B4-BE49-F238E27FC236}">
                <a16:creationId xmlns:a16="http://schemas.microsoft.com/office/drawing/2014/main" id="{FE336067-C438-4044-9F50-2BB8E1A06D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50287" y="4258950"/>
            <a:ext cx="0" cy="582613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6" name="Line 2152">
            <a:extLst>
              <a:ext uri="{FF2B5EF4-FFF2-40B4-BE49-F238E27FC236}">
                <a16:creationId xmlns:a16="http://schemas.microsoft.com/office/drawing/2014/main" id="{0E4A4460-4697-4D5E-9C11-59119D8F31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7124" y="4990788"/>
            <a:ext cx="582613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7" name="Line 2154">
            <a:extLst>
              <a:ext uri="{FF2B5EF4-FFF2-40B4-BE49-F238E27FC236}">
                <a16:creationId xmlns:a16="http://schemas.microsoft.com/office/drawing/2014/main" id="{EDB5D52B-F663-451D-9584-9DC401F5B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9824" y="3600138"/>
            <a:ext cx="0" cy="139065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58" name="Line 2155">
            <a:extLst>
              <a:ext uri="{FF2B5EF4-FFF2-40B4-BE49-F238E27FC236}">
                <a16:creationId xmlns:a16="http://schemas.microsoft.com/office/drawing/2014/main" id="{8278A676-2B1F-4BDF-AEBF-0FAE384BCD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70624" y="5230500"/>
            <a:ext cx="1789113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9" name="Line 2156">
            <a:extLst>
              <a:ext uri="{FF2B5EF4-FFF2-40B4-BE49-F238E27FC236}">
                <a16:creationId xmlns:a16="http://schemas.microsoft.com/office/drawing/2014/main" id="{D471D8AB-9858-4AA9-9ED8-131A3C77CA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4912" y="4593913"/>
            <a:ext cx="0" cy="636587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60" name="Group 2157">
            <a:extLst>
              <a:ext uri="{FF2B5EF4-FFF2-40B4-BE49-F238E27FC236}">
                <a16:creationId xmlns:a16="http://schemas.microsoft.com/office/drawing/2014/main" id="{ABDD3030-8B89-42CE-936F-2D5A47DC7ED1}"/>
              </a:ext>
            </a:extLst>
          </p:cNvPr>
          <p:cNvGrpSpPr>
            <a:grpSpLocks/>
          </p:cNvGrpSpPr>
          <p:nvPr/>
        </p:nvGrpSpPr>
        <p:grpSpPr bwMode="auto">
          <a:xfrm>
            <a:off x="3751337" y="5601977"/>
            <a:ext cx="820737" cy="354013"/>
            <a:chOff x="560" y="694"/>
            <a:chExt cx="517" cy="223"/>
          </a:xfrm>
        </p:grpSpPr>
        <p:sp>
          <p:nvSpPr>
            <p:cNvPr id="61" name="Rectangle 2158">
              <a:extLst>
                <a:ext uri="{FF2B5EF4-FFF2-40B4-BE49-F238E27FC236}">
                  <a16:creationId xmlns:a16="http://schemas.microsoft.com/office/drawing/2014/main" id="{B3392E00-F39F-4574-840F-74B35F88C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62" name="Text Box 2159">
              <a:extLst>
                <a:ext uri="{FF2B5EF4-FFF2-40B4-BE49-F238E27FC236}">
                  <a16:creationId xmlns:a16="http://schemas.microsoft.com/office/drawing/2014/main" id="{67D5AC84-4E13-4EE7-908D-04418F2A9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grpSp>
        <p:nvGrpSpPr>
          <p:cNvPr id="63" name="Group 2160">
            <a:extLst>
              <a:ext uri="{FF2B5EF4-FFF2-40B4-BE49-F238E27FC236}">
                <a16:creationId xmlns:a16="http://schemas.microsoft.com/office/drawing/2014/main" id="{6F380159-E44C-49F1-A68F-289C51F03BF0}"/>
              </a:ext>
            </a:extLst>
          </p:cNvPr>
          <p:cNvGrpSpPr>
            <a:grpSpLocks/>
          </p:cNvGrpSpPr>
          <p:nvPr/>
        </p:nvGrpSpPr>
        <p:grpSpPr bwMode="auto">
          <a:xfrm>
            <a:off x="3748162" y="6152840"/>
            <a:ext cx="820737" cy="354013"/>
            <a:chOff x="560" y="694"/>
            <a:chExt cx="517" cy="223"/>
          </a:xfrm>
        </p:grpSpPr>
        <p:sp>
          <p:nvSpPr>
            <p:cNvPr id="64" name="Rectangle 2161">
              <a:extLst>
                <a:ext uri="{FF2B5EF4-FFF2-40B4-BE49-F238E27FC236}">
                  <a16:creationId xmlns:a16="http://schemas.microsoft.com/office/drawing/2014/main" id="{4F171BE7-83E5-461D-B5E2-59BA0041F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" y="694"/>
              <a:ext cx="493" cy="2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pPr algn="ctr"/>
              <a:endParaRPr lang="zh-CN" altLang="en-US" sz="1600">
                <a:solidFill>
                  <a:srgbClr val="000099"/>
                </a:solidFill>
              </a:endParaRPr>
            </a:p>
          </p:txBody>
        </p:sp>
        <p:sp>
          <p:nvSpPr>
            <p:cNvPr id="65" name="Text Box 2162">
              <a:extLst>
                <a:ext uri="{FF2B5EF4-FFF2-40B4-BE49-F238E27FC236}">
                  <a16:creationId xmlns:a16="http://schemas.microsoft.com/office/drawing/2014/main" id="{50FFD5BD-2406-410B-8301-81EF2B1783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" y="704"/>
              <a:ext cx="5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>
                  <a:solidFill>
                    <a:srgbClr val="000099"/>
                  </a:solidFill>
                </a:rPr>
                <a:t>传感器</a:t>
              </a:r>
            </a:p>
          </p:txBody>
        </p:sp>
      </p:grpSp>
      <p:sp>
        <p:nvSpPr>
          <p:cNvPr id="66" name="Line 2163">
            <a:extLst>
              <a:ext uri="{FF2B5EF4-FFF2-40B4-BE49-F238E27FC236}">
                <a16:creationId xmlns:a16="http://schemas.microsoft.com/office/drawing/2014/main" id="{23ADB6B3-7D13-4FF7-8F96-422E78926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3662" y="5786125"/>
            <a:ext cx="239871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7" name="Line 2164">
            <a:extLst>
              <a:ext uri="{FF2B5EF4-FFF2-40B4-BE49-F238E27FC236}">
                <a16:creationId xmlns:a16="http://schemas.microsoft.com/office/drawing/2014/main" id="{671E0644-2E2A-43AA-8B15-1F8A04A8A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3662" y="6322700"/>
            <a:ext cx="2398712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68" name="Group 2178">
            <a:extLst>
              <a:ext uri="{FF2B5EF4-FFF2-40B4-BE49-F238E27FC236}">
                <a16:creationId xmlns:a16="http://schemas.microsoft.com/office/drawing/2014/main" id="{7C6B566C-8C0A-49CF-AA87-D86BFF8443F7}"/>
              </a:ext>
            </a:extLst>
          </p:cNvPr>
          <p:cNvGrpSpPr>
            <a:grpSpLocks/>
          </p:cNvGrpSpPr>
          <p:nvPr/>
        </p:nvGrpSpPr>
        <p:grpSpPr bwMode="auto">
          <a:xfrm>
            <a:off x="7043812" y="5700400"/>
            <a:ext cx="595312" cy="808038"/>
            <a:chOff x="2601" y="2784"/>
            <a:chExt cx="375" cy="509"/>
          </a:xfrm>
        </p:grpSpPr>
        <p:sp>
          <p:nvSpPr>
            <p:cNvPr id="69" name="Rectangle 2165">
              <a:extLst>
                <a:ext uri="{FF2B5EF4-FFF2-40B4-BE49-F238E27FC236}">
                  <a16:creationId xmlns:a16="http://schemas.microsoft.com/office/drawing/2014/main" id="{014EFD29-F608-403A-8BC1-EC4C6F86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2784"/>
              <a:ext cx="375" cy="50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0" name="Text Box 2166">
              <a:extLst>
                <a:ext uri="{FF2B5EF4-FFF2-40B4-BE49-F238E27FC236}">
                  <a16:creationId xmlns:a16="http://schemas.microsoft.com/office/drawing/2014/main" id="{FF2DA373-EBA2-4441-9465-00B94C5E6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0" y="2863"/>
              <a:ext cx="26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000099"/>
                  </a:solidFill>
                </a:rPr>
                <a:t>接口</a:t>
              </a:r>
            </a:p>
          </p:txBody>
        </p:sp>
      </p:grpSp>
      <p:sp>
        <p:nvSpPr>
          <p:cNvPr id="71" name="AutoShape 2168">
            <a:extLst>
              <a:ext uri="{FF2B5EF4-FFF2-40B4-BE49-F238E27FC236}">
                <a16:creationId xmlns:a16="http://schemas.microsoft.com/office/drawing/2014/main" id="{65BD41CA-4DF0-400B-AF7A-F525C084E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74" y="5933763"/>
            <a:ext cx="2187575" cy="314325"/>
          </a:xfrm>
          <a:prstGeom prst="rightArrow">
            <a:avLst>
              <a:gd name="adj1" fmla="val 50000"/>
              <a:gd name="adj2" fmla="val 173990"/>
            </a:avLst>
          </a:prstGeom>
          <a:noFill/>
          <a:ln w="19050">
            <a:solidFill>
              <a:srgbClr val="0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2" name="Object 2170">
            <a:extLst>
              <a:ext uri="{FF2B5EF4-FFF2-40B4-BE49-F238E27FC236}">
                <a16:creationId xmlns:a16="http://schemas.microsoft.com/office/drawing/2014/main" id="{8F37DD76-B8B4-4062-8B27-CB88F8B41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40315"/>
              </p:ext>
            </p:extLst>
          </p:nvPr>
        </p:nvGraphicFramePr>
        <p:xfrm>
          <a:off x="3416374" y="2506350"/>
          <a:ext cx="269875" cy="377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Microsoft Drawing" r:id="rId4" imgW="177840" imgH="892080" progId="MSDraw">
                  <p:embed/>
                </p:oleObj>
              </mc:Choice>
              <mc:Fallback>
                <p:oleObj name="Microsoft Drawing" r:id="rId4" imgW="177840" imgH="892080" progId="MSDraw">
                  <p:embed/>
                  <p:pic>
                    <p:nvPicPr>
                      <p:cNvPr id="2255994" name="Object 2170">
                        <a:extLst>
                          <a:ext uri="{FF2B5EF4-FFF2-40B4-BE49-F238E27FC236}">
                            <a16:creationId xmlns:a16="http://schemas.microsoft.com/office/drawing/2014/main" id="{2103D466-A471-4F69-B120-09BA3FFCCB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374" y="2506350"/>
                        <a:ext cx="269875" cy="3779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2171">
            <a:extLst>
              <a:ext uri="{FF2B5EF4-FFF2-40B4-BE49-F238E27FC236}">
                <a16:creationId xmlns:a16="http://schemas.microsoft.com/office/drawing/2014/main" id="{A394784D-5192-4034-B347-7E249F0E4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74" y="3771588"/>
            <a:ext cx="4286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99"/>
                </a:solidFill>
              </a:rPr>
              <a:t>被</a:t>
            </a:r>
          </a:p>
          <a:p>
            <a:pPr algn="ctr"/>
            <a:r>
              <a:rPr lang="zh-CN" altLang="en-US" sz="1800" dirty="0">
                <a:solidFill>
                  <a:srgbClr val="000099"/>
                </a:solidFill>
              </a:rPr>
              <a:t>测</a:t>
            </a:r>
          </a:p>
          <a:p>
            <a:pPr algn="ctr"/>
            <a:r>
              <a:rPr lang="zh-CN" altLang="en-US" sz="1800" dirty="0">
                <a:solidFill>
                  <a:srgbClr val="000099"/>
                </a:solidFill>
              </a:rPr>
              <a:t>物理量</a:t>
            </a:r>
          </a:p>
        </p:txBody>
      </p:sp>
      <p:sp>
        <p:nvSpPr>
          <p:cNvPr id="74" name="Text Box 2172">
            <a:extLst>
              <a:ext uri="{FF2B5EF4-FFF2-40B4-BE49-F238E27FC236}">
                <a16:creationId xmlns:a16="http://schemas.microsoft.com/office/drawing/2014/main" id="{9E1FE317-7935-4E8B-A781-E3DF02FEB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862" y="5474975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800">
                <a:solidFill>
                  <a:srgbClr val="000099"/>
                </a:solidFill>
              </a:rPr>
              <a:t>数字信号</a:t>
            </a:r>
          </a:p>
        </p:txBody>
      </p:sp>
      <p:sp>
        <p:nvSpPr>
          <p:cNvPr id="75" name="Text Box 2173">
            <a:extLst>
              <a:ext uri="{FF2B5EF4-FFF2-40B4-BE49-F238E27FC236}">
                <a16:creationId xmlns:a16="http://schemas.microsoft.com/office/drawing/2014/main" id="{7350164C-1BB9-4C7A-9588-EBBBAD16B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637" y="6011550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800">
                <a:solidFill>
                  <a:srgbClr val="000099"/>
                </a:solidFill>
              </a:rPr>
              <a:t>开关信号</a:t>
            </a:r>
          </a:p>
        </p:txBody>
      </p:sp>
      <p:grpSp>
        <p:nvGrpSpPr>
          <p:cNvPr id="76" name="Group 2181">
            <a:extLst>
              <a:ext uri="{FF2B5EF4-FFF2-40B4-BE49-F238E27FC236}">
                <a16:creationId xmlns:a16="http://schemas.microsoft.com/office/drawing/2014/main" id="{86F5F59D-4ABF-4A41-B2E0-862C39126459}"/>
              </a:ext>
            </a:extLst>
          </p:cNvPr>
          <p:cNvGrpSpPr>
            <a:grpSpLocks/>
          </p:cNvGrpSpPr>
          <p:nvPr/>
        </p:nvGrpSpPr>
        <p:grpSpPr bwMode="auto">
          <a:xfrm>
            <a:off x="5032449" y="2380937"/>
            <a:ext cx="1338263" cy="2395539"/>
            <a:chOff x="1334" y="693"/>
            <a:chExt cx="843" cy="1509"/>
          </a:xfrm>
        </p:grpSpPr>
        <p:grpSp>
          <p:nvGrpSpPr>
            <p:cNvPr id="77" name="Group 2179">
              <a:extLst>
                <a:ext uri="{FF2B5EF4-FFF2-40B4-BE49-F238E27FC236}">
                  <a16:creationId xmlns:a16="http://schemas.microsoft.com/office/drawing/2014/main" id="{5D287E17-91A3-4B99-881C-AA77A8D89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4" y="693"/>
              <a:ext cx="636" cy="1394"/>
              <a:chOff x="1334" y="693"/>
              <a:chExt cx="636" cy="1394"/>
            </a:xfrm>
          </p:grpSpPr>
          <p:sp>
            <p:nvSpPr>
              <p:cNvPr id="79" name="Rectangle 2066">
                <a:extLst>
                  <a:ext uri="{FF2B5EF4-FFF2-40B4-BE49-F238E27FC236}">
                    <a16:creationId xmlns:a16="http://schemas.microsoft.com/office/drawing/2014/main" id="{5A2A1BA1-6108-4A30-89AE-723DACB9B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693"/>
                <a:ext cx="467" cy="139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dist="107763" dir="13500000" algn="ctr" rotWithShape="0">
                  <a:schemeClr val="bg2"/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0" name="Line 2068">
                <a:extLst>
                  <a:ext uri="{FF2B5EF4-FFF2-40B4-BE49-F238E27FC236}">
                    <a16:creationId xmlns:a16="http://schemas.microsoft.com/office/drawing/2014/main" id="{A958C259-40AD-4F1B-A0B9-3C016F25E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4" y="826"/>
                <a:ext cx="0" cy="1161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1" name="Line 2071">
                <a:extLst>
                  <a:ext uri="{FF2B5EF4-FFF2-40B4-BE49-F238E27FC236}">
                    <a16:creationId xmlns:a16="http://schemas.microsoft.com/office/drawing/2014/main" id="{1CE8D467-C620-4435-B557-082F97933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123"/>
                <a:ext cx="75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2" name="Text Box 2074">
                <a:extLst>
                  <a:ext uri="{FF2B5EF4-FFF2-40B4-BE49-F238E27FC236}">
                    <a16:creationId xmlns:a16="http://schemas.microsoft.com/office/drawing/2014/main" id="{CA8EC203-ABC8-4B27-A156-DD53909908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3" y="1633"/>
                <a:ext cx="272" cy="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1800"/>
                  <a:t>…</a:t>
                </a:r>
              </a:p>
            </p:txBody>
          </p:sp>
          <p:sp>
            <p:nvSpPr>
              <p:cNvPr id="83" name="Oval 2075">
                <a:extLst>
                  <a:ext uri="{FF2B5EF4-FFF2-40B4-BE49-F238E27FC236}">
                    <a16:creationId xmlns:a16="http://schemas.microsoft.com/office/drawing/2014/main" id="{8C708EE4-4190-404A-B440-3C48E1CB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801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4" name="Oval 2076">
                <a:extLst>
                  <a:ext uri="{FF2B5EF4-FFF2-40B4-BE49-F238E27FC236}">
                    <a16:creationId xmlns:a16="http://schemas.microsoft.com/office/drawing/2014/main" id="{EDDE0102-A10A-4CE3-9388-30EE85793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5" y="1097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5" name="Oval 2077">
                <a:extLst>
                  <a:ext uri="{FF2B5EF4-FFF2-40B4-BE49-F238E27FC236}">
                    <a16:creationId xmlns:a16="http://schemas.microsoft.com/office/drawing/2014/main" id="{A76E7E05-A74B-4003-AB3B-0587BAD3A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0" y="1435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6" name="Oval 2078">
                <a:extLst>
                  <a:ext uri="{FF2B5EF4-FFF2-40B4-BE49-F238E27FC236}">
                    <a16:creationId xmlns:a16="http://schemas.microsoft.com/office/drawing/2014/main" id="{583AE6DA-E29E-420F-9D23-D41D2CFAC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3" y="1957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7" name="Line 2079">
                <a:extLst>
                  <a:ext uri="{FF2B5EF4-FFF2-40B4-BE49-F238E27FC236}">
                    <a16:creationId xmlns:a16="http://schemas.microsoft.com/office/drawing/2014/main" id="{9563A294-1B86-4C52-855A-92B1BD1D4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1" y="1469"/>
                <a:ext cx="84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8" name="Line 2080">
                <a:extLst>
                  <a:ext uri="{FF2B5EF4-FFF2-40B4-BE49-F238E27FC236}">
                    <a16:creationId xmlns:a16="http://schemas.microsoft.com/office/drawing/2014/main" id="{2217498B-93BC-4081-B1C4-C02BEA41A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5" y="826"/>
                <a:ext cx="100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2081">
                <a:extLst>
                  <a:ext uri="{FF2B5EF4-FFF2-40B4-BE49-F238E27FC236}">
                    <a16:creationId xmlns:a16="http://schemas.microsoft.com/office/drawing/2014/main" id="{0FE56C7A-0B1C-481B-81BB-CCFBF2BF4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1" y="1987"/>
                <a:ext cx="84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0" name="Oval 2083">
                <a:extLst>
                  <a:ext uri="{FF2B5EF4-FFF2-40B4-BE49-F238E27FC236}">
                    <a16:creationId xmlns:a16="http://schemas.microsoft.com/office/drawing/2014/main" id="{A2FA363A-51D1-4AB1-B83B-45C582F43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805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2084">
                <a:extLst>
                  <a:ext uri="{FF2B5EF4-FFF2-40B4-BE49-F238E27FC236}">
                    <a16:creationId xmlns:a16="http://schemas.microsoft.com/office/drawing/2014/main" id="{D213DCC4-472B-46D9-A7F0-8CBE7C945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1097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2" name="Oval 2085">
                <a:extLst>
                  <a:ext uri="{FF2B5EF4-FFF2-40B4-BE49-F238E27FC236}">
                    <a16:creationId xmlns:a16="http://schemas.microsoft.com/office/drawing/2014/main" id="{B64885C8-FE6E-492A-B849-39BF938F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448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3" name="Oval 2086">
                <a:extLst>
                  <a:ext uri="{FF2B5EF4-FFF2-40B4-BE49-F238E27FC236}">
                    <a16:creationId xmlns:a16="http://schemas.microsoft.com/office/drawing/2014/main" id="{4C0A9892-7BBF-4C22-B6A0-C3A2E4E6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" y="1957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2090">
                <a:extLst>
                  <a:ext uri="{FF2B5EF4-FFF2-40B4-BE49-F238E27FC236}">
                    <a16:creationId xmlns:a16="http://schemas.microsoft.com/office/drawing/2014/main" id="{789D10CA-522D-4B36-B504-90E2D8630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9" y="785"/>
                <a:ext cx="234" cy="41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2091">
                <a:extLst>
                  <a:ext uri="{FF2B5EF4-FFF2-40B4-BE49-F238E27FC236}">
                    <a16:creationId xmlns:a16="http://schemas.microsoft.com/office/drawing/2014/main" id="{054FF444-074A-448B-8964-620C24039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1" y="1018"/>
                <a:ext cx="192" cy="109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6" name="Line 2092">
                <a:extLst>
                  <a:ext uri="{FF2B5EF4-FFF2-40B4-BE49-F238E27FC236}">
                    <a16:creationId xmlns:a16="http://schemas.microsoft.com/office/drawing/2014/main" id="{DAA9B53A-ADDA-4E06-92A8-47113D508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14" y="1365"/>
                <a:ext cx="192" cy="109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2093">
                <a:extLst>
                  <a:ext uri="{FF2B5EF4-FFF2-40B4-BE49-F238E27FC236}">
                    <a16:creationId xmlns:a16="http://schemas.microsoft.com/office/drawing/2014/main" id="{064C1725-CFEC-4691-B73B-219BB1FDD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4" y="1874"/>
                <a:ext cx="192" cy="109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2094">
                <a:extLst>
                  <a:ext uri="{FF2B5EF4-FFF2-40B4-BE49-F238E27FC236}">
                    <a16:creationId xmlns:a16="http://schemas.microsoft.com/office/drawing/2014/main" id="{EA75EEB9-252C-459C-945E-E99544401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9" y="1987"/>
                <a:ext cx="250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9" name="Line 2095">
                <a:extLst>
                  <a:ext uri="{FF2B5EF4-FFF2-40B4-BE49-F238E27FC236}">
                    <a16:creationId xmlns:a16="http://schemas.microsoft.com/office/drawing/2014/main" id="{0F4AE653-0DED-4B5A-8C0C-B5059F7A1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5" y="1474"/>
                <a:ext cx="250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2096">
                <a:extLst>
                  <a:ext uri="{FF2B5EF4-FFF2-40B4-BE49-F238E27FC236}">
                    <a16:creationId xmlns:a16="http://schemas.microsoft.com/office/drawing/2014/main" id="{C1A4054D-6A5D-4AD7-8600-2EF69EDC0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1131"/>
                <a:ext cx="250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1" name="Line 2097">
                <a:extLst>
                  <a:ext uri="{FF2B5EF4-FFF2-40B4-BE49-F238E27FC236}">
                    <a16:creationId xmlns:a16="http://schemas.microsoft.com/office/drawing/2014/main" id="{6056A914-9C73-4DD6-BE4D-0E43B2F01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56" y="830"/>
                <a:ext cx="250" cy="0"/>
              </a:xfrm>
              <a:prstGeom prst="line">
                <a:avLst/>
              </a:prstGeom>
              <a:noFill/>
              <a:ln w="1905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2" name="Oval 2098">
                <a:extLst>
                  <a:ext uri="{FF2B5EF4-FFF2-40B4-BE49-F238E27FC236}">
                    <a16:creationId xmlns:a16="http://schemas.microsoft.com/office/drawing/2014/main" id="{E817F584-4F7C-4DD2-8BA3-C48BC32B9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1952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Oval 2099">
                <a:extLst>
                  <a:ext uri="{FF2B5EF4-FFF2-40B4-BE49-F238E27FC236}">
                    <a16:creationId xmlns:a16="http://schemas.microsoft.com/office/drawing/2014/main" id="{719008F6-DF66-4EAB-96E8-DC3E0A51A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1452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4" name="Oval 2100">
                <a:extLst>
                  <a:ext uri="{FF2B5EF4-FFF2-40B4-BE49-F238E27FC236}">
                    <a16:creationId xmlns:a16="http://schemas.microsoft.com/office/drawing/2014/main" id="{8F5D0FA3-56D9-49F5-A52C-01607691B1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1101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Oval 2101">
                <a:extLst>
                  <a:ext uri="{FF2B5EF4-FFF2-40B4-BE49-F238E27FC236}">
                    <a16:creationId xmlns:a16="http://schemas.microsoft.com/office/drawing/2014/main" id="{3B317C96-5D2F-40AC-B2BF-806E59809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800"/>
                <a:ext cx="58" cy="58"/>
              </a:xfrm>
              <a:prstGeom prst="ellipse">
                <a:avLst/>
              </a:prstGeom>
              <a:solidFill>
                <a:srgbClr val="008080"/>
              </a:solidFill>
              <a:ln w="12700">
                <a:solidFill>
                  <a:srgbClr val="0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8" name="Text Box 2180">
              <a:extLst>
                <a:ext uri="{FF2B5EF4-FFF2-40B4-BE49-F238E27FC236}">
                  <a16:creationId xmlns:a16="http://schemas.microsoft.com/office/drawing/2014/main" id="{012B2525-3B25-4E34-BD13-0DF06564A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" y="1988"/>
              <a:ext cx="80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600" dirty="0">
                  <a:solidFill>
                    <a:srgbClr val="000099"/>
                  </a:solidFill>
                </a:rPr>
                <a:t>多路开关</a:t>
              </a:r>
            </a:p>
          </p:txBody>
        </p:sp>
      </p:grpSp>
      <p:sp>
        <p:nvSpPr>
          <p:cNvPr id="106" name="Line 2107">
            <a:extLst>
              <a:ext uri="{FF2B5EF4-FFF2-40B4-BE49-F238E27FC236}">
                <a16:creationId xmlns:a16="http://schemas.microsoft.com/office/drawing/2014/main" id="{A2E446B3-E9D7-48FE-950A-97464E818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24624" y="3414400"/>
            <a:ext cx="396875" cy="0"/>
          </a:xfrm>
          <a:prstGeom prst="line">
            <a:avLst/>
          </a:prstGeom>
          <a:noFill/>
          <a:ln w="19050">
            <a:solidFill>
              <a:srgbClr val="00808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92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7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73" grpId="0" autoUpdateAnimBg="0"/>
      <p:bldP spid="74" grpId="0" autoUpdateAnimBg="0"/>
      <p:bldP spid="7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2423592" y="1528547"/>
            <a:ext cx="7858496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系统硬件组成：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① 传感器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将非电量转换为电信号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② 多路开关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分时切换各路模拟量与采样／保持器的通路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③ 程控放大器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对模拟信号进行放大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④ 采样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保持器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保持模拟信号电压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⑤ </a:t>
            </a:r>
            <a:r>
              <a:rPr lang="en-US" altLang="zh-CN" sz="2000" dirty="0">
                <a:latin typeface="+mn-ea"/>
                <a:ea typeface="+mn-ea"/>
              </a:rPr>
              <a:t>A/D</a:t>
            </a:r>
            <a:r>
              <a:rPr lang="zh-CN" altLang="en-US" sz="2000" dirty="0">
                <a:latin typeface="+mn-ea"/>
                <a:ea typeface="+mn-ea"/>
              </a:rPr>
              <a:t>转换器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将模拟信号转换为数字信号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⑥ 接口电路 </a:t>
            </a:r>
            <a:r>
              <a:rPr lang="en-US" altLang="zh-CN" sz="2000" dirty="0">
                <a:latin typeface="+mn-ea"/>
                <a:ea typeface="+mn-ea"/>
              </a:rPr>
              <a:t>— </a:t>
            </a:r>
            <a:r>
              <a:rPr lang="zh-CN" altLang="en-US" sz="2000" dirty="0">
                <a:latin typeface="+mn-ea"/>
                <a:ea typeface="+mn-ea"/>
              </a:rPr>
              <a:t>将数字信号进行整形电平调整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</a:rPr>
              <a:t>系统硬件特点：</a:t>
            </a:r>
            <a:endParaRPr lang="en-US" altLang="zh-CN" sz="2400" dirty="0">
              <a:latin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① 结构简单，易实现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② 对环境要求不高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③ 系统成本低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④ 集散型的基本单元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⑤ 模板齐全，易组成系统 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687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在工业制造过程中的作用：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对工艺参数进行动态采集、持续监测，从而提高质量降低成本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对制造环境的动态改变进行采集、分析处理，从而进行智能决策与智能控制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/>
              <a:t> 在科学研究中的作用：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持续获取微观、动静态信息</a:t>
            </a:r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000" dirty="0">
                <a:latin typeface="+mn-ea"/>
                <a:ea typeface="+mn-ea"/>
              </a:rPr>
              <a:t>意义：解决靠人力难以解决的问题</a:t>
            </a:r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879B441D-8BFF-4BEB-B30D-03A19A5F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59" y="2810646"/>
            <a:ext cx="3919661" cy="257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5" descr="apply3">
            <a:extLst>
              <a:ext uri="{FF2B5EF4-FFF2-40B4-BE49-F238E27FC236}">
                <a16:creationId xmlns:a16="http://schemas.microsoft.com/office/drawing/2014/main" id="{C901F18C-C56B-4106-BB2E-088D9267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873" y="4293096"/>
            <a:ext cx="2364415" cy="22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基本功能：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硬件：按照采样周期，对模拟、数字、开关信号进行采样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软件：模拟信号（信号幅值随时间连续变化的信号）处理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信号类型：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由传感器输出的电压信号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由仪表输出的电流信号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将模拟信号转换为数字信号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优点：便于传送</a:t>
            </a:r>
          </a:p>
          <a:p>
            <a:pPr marL="682625" lvl="1" indent="-225425"/>
            <a:r>
              <a:rPr lang="zh-CN" altLang="en-US" sz="2000" dirty="0">
                <a:latin typeface="+mn-ea"/>
              </a:rPr>
              <a:t>缺点：易受干扰</a:t>
            </a:r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C03F77-F4B9-45C0-B7C9-236B8E474314}"/>
              </a:ext>
            </a:extLst>
          </p:cNvPr>
          <p:cNvGrpSpPr/>
          <p:nvPr/>
        </p:nvGrpSpPr>
        <p:grpSpPr>
          <a:xfrm>
            <a:off x="5159896" y="3284984"/>
            <a:ext cx="2201862" cy="1420813"/>
            <a:chOff x="6942138" y="4714875"/>
            <a:chExt cx="2201862" cy="1420813"/>
          </a:xfrm>
        </p:grpSpPr>
        <p:graphicFrame>
          <p:nvGraphicFramePr>
            <p:cNvPr id="6" name="Object 18">
              <a:extLst>
                <a:ext uri="{FF2B5EF4-FFF2-40B4-BE49-F238E27FC236}">
                  <a16:creationId xmlns:a16="http://schemas.microsoft.com/office/drawing/2014/main" id="{7563BECD-BF99-489F-BCB4-E01CC7B0508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3465244"/>
                </p:ext>
              </p:extLst>
            </p:nvPr>
          </p:nvGraphicFramePr>
          <p:xfrm>
            <a:off x="6942138" y="4910138"/>
            <a:ext cx="203200" cy="1001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Microsoft Drawing" r:id="rId4" imgW="177840" imgH="892080" progId="MSDraw">
                    <p:embed/>
                  </p:oleObj>
                </mc:Choice>
                <mc:Fallback>
                  <p:oleObj name="Microsoft Drawing" r:id="rId4" imgW="177840" imgH="892080" progId="MSDraw">
                    <p:embed/>
                    <p:pic>
                      <p:nvPicPr>
                        <p:cNvPr id="2215954" name="Object 18">
                          <a:extLst>
                            <a:ext uri="{FF2B5EF4-FFF2-40B4-BE49-F238E27FC236}">
                              <a16:creationId xmlns:a16="http://schemas.microsoft.com/office/drawing/2014/main" id="{F5AF4788-2E3D-42D0-9710-DBF4AB7790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2138" y="4910138"/>
                          <a:ext cx="203200" cy="1001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7FD5A535-8AF8-4830-A4CA-5AADA632A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8838" y="4714875"/>
              <a:ext cx="189346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000099"/>
                  </a:solidFill>
                </a:rPr>
                <a:t>0</a:t>
              </a:r>
              <a:r>
                <a:rPr lang="zh-CN" altLang="en-US" sz="3200" dirty="0">
                  <a:solidFill>
                    <a:srgbClr val="000099"/>
                  </a:solidFill>
                </a:rPr>
                <a:t>～</a:t>
              </a:r>
              <a:r>
                <a:rPr lang="en-US" altLang="zh-CN" sz="3200" dirty="0">
                  <a:solidFill>
                    <a:srgbClr val="000099"/>
                  </a:solidFill>
                </a:rPr>
                <a:t>10mA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0340DC14-9F25-4646-8B26-F8CEB4342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8838" y="5556250"/>
              <a:ext cx="1935162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000099"/>
                  </a:solidFill>
                </a:rPr>
                <a:t>4</a:t>
              </a:r>
              <a:r>
                <a:rPr lang="zh-CN" altLang="en-US" sz="3200" dirty="0">
                  <a:solidFill>
                    <a:srgbClr val="000099"/>
                  </a:solidFill>
                </a:rPr>
                <a:t>～</a:t>
              </a:r>
              <a:r>
                <a:rPr lang="en-US" altLang="zh-CN" sz="3200" dirty="0">
                  <a:solidFill>
                    <a:srgbClr val="000099"/>
                  </a:solidFill>
                </a:rPr>
                <a:t>20mA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9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模拟信号（信号幅值随时间连续变化）处理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对信号进行采样 → 数字信号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对转换后的数字信号作标度变换（量化）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数字信号（时间和幅值都不连续的信号）处理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码制转换，</a:t>
            </a:r>
            <a:r>
              <a:rPr lang="en-US" altLang="zh-CN" sz="2000" dirty="0">
                <a:latin typeface="+mn-ea"/>
                <a:ea typeface="+mn-ea"/>
              </a:rPr>
              <a:t>BCD </a:t>
            </a:r>
            <a:r>
              <a:rPr lang="zh-CN" altLang="en-US" sz="2000" dirty="0">
                <a:latin typeface="+mn-ea"/>
              </a:rPr>
              <a:t>→</a:t>
            </a:r>
            <a:r>
              <a:rPr lang="zh-CN" altLang="en-US" sz="2000" dirty="0">
                <a:latin typeface="+mn-ea"/>
                <a:ea typeface="+mn-ea"/>
              </a:rPr>
              <a:t> </a:t>
            </a:r>
            <a:r>
              <a:rPr lang="en-US" altLang="zh-CN" sz="2000" dirty="0">
                <a:latin typeface="+mn-ea"/>
                <a:ea typeface="+mn-ea"/>
              </a:rPr>
              <a:t>ASCII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FFT</a:t>
            </a:r>
            <a:r>
              <a:rPr lang="zh-CN" altLang="en-US" sz="2000" dirty="0">
                <a:latin typeface="+mn-ea"/>
                <a:ea typeface="+mn-ea"/>
              </a:rPr>
              <a:t>、小波变换、各种特征提取算子变换（例如</a:t>
            </a:r>
            <a:r>
              <a:rPr lang="en-US" altLang="zh-CN" sz="2000" dirty="0">
                <a:latin typeface="+mn-ea"/>
                <a:ea typeface="+mn-ea"/>
              </a:rPr>
              <a:t>SIFT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en-US" altLang="zh-CN" sz="2000" dirty="0">
                <a:latin typeface="+mn-ea"/>
                <a:ea typeface="+mn-ea"/>
              </a:rPr>
              <a:t>GAUSIAN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硬件上设备端通常由</a:t>
            </a:r>
            <a:r>
              <a:rPr lang="en-US" altLang="zh-CN" sz="2000" dirty="0">
                <a:latin typeface="+mn-ea"/>
                <a:ea typeface="+mn-ea"/>
              </a:rPr>
              <a:t>DSP</a:t>
            </a:r>
            <a:r>
              <a:rPr lang="zh-CN" altLang="en-US" sz="2000" dirty="0">
                <a:latin typeface="+mn-ea"/>
                <a:ea typeface="+mn-ea"/>
              </a:rPr>
              <a:t>处理、边缘或云端由</a:t>
            </a:r>
            <a:r>
              <a:rPr lang="en-US" altLang="zh-CN" sz="2000" dirty="0">
                <a:latin typeface="+mn-ea"/>
                <a:ea typeface="+mn-ea"/>
              </a:rPr>
              <a:t>GPU</a:t>
            </a:r>
            <a:r>
              <a:rPr lang="zh-CN" altLang="en-US" sz="2000" dirty="0">
                <a:latin typeface="+mn-ea"/>
                <a:ea typeface="+mn-ea"/>
              </a:rPr>
              <a:t>进行处理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开关信号（按钮、行程开关等器件触点产生的信号）处理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根据系统的状态（</a:t>
            </a:r>
            <a:r>
              <a:rPr lang="en-US" altLang="zh-CN" sz="2000" dirty="0">
                <a:latin typeface="+mn-ea"/>
              </a:rPr>
              <a:t>FSM</a:t>
            </a:r>
            <a:r>
              <a:rPr lang="zh-CN" altLang="en-US" sz="2000" dirty="0">
                <a:latin typeface="+mn-ea"/>
              </a:rPr>
              <a:t>）驱动执行机构执行相应的操作</a:t>
            </a:r>
            <a:endParaRPr lang="en-US" altLang="zh-CN" sz="2000" dirty="0">
              <a:latin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24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257919" y="1484784"/>
            <a:ext cx="9662617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一次数据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从传感器采集的数据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二次数据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对一次数据作计算得到的数据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二次数据计算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</a:rPr>
              <a:t>平均、累计</a:t>
            </a:r>
            <a:endParaRPr lang="en-US" altLang="zh-CN" sz="2000" dirty="0">
              <a:latin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傅里叶变换、各种积分变换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变化率、差值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最大值、最小值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234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54204" y="6670221"/>
            <a:ext cx="2230428" cy="18777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1.2 </a:t>
            </a:r>
            <a:r>
              <a:rPr lang="en-US" altLang="zh-CN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Dataa</a:t>
            </a:r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Acquisition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1.2 </a:t>
            </a:r>
            <a:r>
              <a:rPr lang="zh-CN" altLang="en-US" sz="3600" dirty="0">
                <a:latin typeface="+mj-ea"/>
                <a:ea typeface="+mj-ea"/>
              </a:rPr>
              <a:t>数据采集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775520" y="1628800"/>
            <a:ext cx="9662617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数据存储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设备端的外部存储器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边缘端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云端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人机系统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好的人机系统是为了更多的展示系统状态（数据详细、为运维服务）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坏的人机系统更多的直观性、可视化（可视化生动形象、为领导视察服务）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320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C5B01-3404-4A6F-AAAB-4127D69A4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27" y="2852936"/>
            <a:ext cx="5717929" cy="3216796"/>
          </a:xfrm>
          <a:prstGeom prst="rect">
            <a:avLst/>
          </a:prstGeom>
        </p:spPr>
      </p:pic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连接物理对象</a:t>
            </a:r>
            <a:r>
              <a:rPr lang="en-US" altLang="zh-CN" sz="2400" dirty="0">
                <a:latin typeface="+mn-ea"/>
                <a:ea typeface="+mn-ea"/>
              </a:rPr>
              <a:t>(“</a:t>
            </a:r>
            <a:r>
              <a:rPr lang="zh-CN" altLang="en-US" sz="2400" dirty="0">
                <a:latin typeface="+mn-ea"/>
                <a:ea typeface="+mn-ea"/>
              </a:rPr>
              <a:t>物</a:t>
            </a:r>
            <a:r>
              <a:rPr lang="en-US" altLang="zh-CN" sz="2400" dirty="0">
                <a:latin typeface="+mn-ea"/>
                <a:ea typeface="+mn-ea"/>
              </a:rPr>
              <a:t>”)</a:t>
            </a:r>
            <a:r>
              <a:rPr lang="zh-CN" altLang="en-US" sz="2400" dirty="0">
                <a:latin typeface="+mn-ea"/>
                <a:ea typeface="+mn-ea"/>
              </a:rPr>
              <a:t>的网络 </a:t>
            </a:r>
            <a:r>
              <a:rPr lang="en-US" altLang="zh-CN" sz="2400" dirty="0">
                <a:latin typeface="+mn-ea"/>
                <a:ea typeface="+mn-ea"/>
              </a:rPr>
              <a:t>the network of physical objects —“things”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that are embedded with sensors, software, and other technologies for the purpose of connecting and exchanging data with other devices and systems over the internet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规模远大于移动互联网、互联网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2020</a:t>
            </a:r>
            <a:r>
              <a:rPr lang="zh-CN" altLang="en-US" sz="2000" dirty="0">
                <a:latin typeface="+mn-ea"/>
                <a:ea typeface="+mn-ea"/>
              </a:rPr>
              <a:t>年大约 </a:t>
            </a:r>
            <a:r>
              <a:rPr lang="en-US" altLang="zh-CN" sz="2000" dirty="0">
                <a:latin typeface="+mn-ea"/>
                <a:ea typeface="+mn-ea"/>
              </a:rPr>
              <a:t>100 </a:t>
            </a:r>
            <a:r>
              <a:rPr lang="zh-CN" altLang="en-US" sz="2000" dirty="0">
                <a:latin typeface="+mn-ea"/>
                <a:ea typeface="+mn-ea"/>
              </a:rPr>
              <a:t>亿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2025</a:t>
            </a:r>
            <a:r>
              <a:rPr lang="zh-CN" altLang="en-US" sz="2000" dirty="0">
                <a:latin typeface="+mn-ea"/>
                <a:ea typeface="+mn-ea"/>
              </a:rPr>
              <a:t>年预计 </a:t>
            </a:r>
            <a:r>
              <a:rPr lang="en-US" altLang="zh-CN" sz="2000" dirty="0">
                <a:latin typeface="+mn-ea"/>
                <a:ea typeface="+mn-ea"/>
              </a:rPr>
              <a:t>220 </a:t>
            </a:r>
            <a:r>
              <a:rPr lang="zh-CN" altLang="en-US" sz="2000" dirty="0">
                <a:latin typeface="+mn-ea"/>
                <a:ea typeface="+mn-ea"/>
              </a:rPr>
              <a:t>亿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2035</a:t>
            </a:r>
            <a:r>
              <a:rPr lang="zh-CN" altLang="en-US" sz="2000" dirty="0">
                <a:latin typeface="+mn-ea"/>
                <a:ea typeface="+mn-ea"/>
              </a:rPr>
              <a:t>年预计超万亿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E095871-C1A4-441E-A9F8-F16DE05B517A}"/>
              </a:ext>
            </a:extLst>
          </p:cNvPr>
          <p:cNvSpPr txBox="1"/>
          <p:nvPr/>
        </p:nvSpPr>
        <p:spPr>
          <a:xfrm>
            <a:off x="4799856" y="5002520"/>
            <a:ext cx="294888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IoT devices keep growing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1C5B01-3404-4A6F-AAAB-4127D69A4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65" y="2852936"/>
            <a:ext cx="3325053" cy="3216796"/>
          </a:xfrm>
          <a:prstGeom prst="rect">
            <a:avLst/>
          </a:prstGeom>
        </p:spPr>
      </p:pic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477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连接物理对象</a:t>
            </a:r>
            <a:r>
              <a:rPr lang="en-US" altLang="zh-CN" sz="2400" dirty="0">
                <a:latin typeface="+mn-ea"/>
                <a:ea typeface="+mn-ea"/>
              </a:rPr>
              <a:t>(“</a:t>
            </a:r>
            <a:r>
              <a:rPr lang="zh-CN" altLang="en-US" sz="2400" dirty="0">
                <a:latin typeface="+mn-ea"/>
                <a:ea typeface="+mn-ea"/>
              </a:rPr>
              <a:t>物</a:t>
            </a:r>
            <a:r>
              <a:rPr lang="en-US" altLang="zh-CN" sz="2400" dirty="0">
                <a:latin typeface="+mn-ea"/>
                <a:ea typeface="+mn-ea"/>
              </a:rPr>
              <a:t>”)</a:t>
            </a:r>
            <a:r>
              <a:rPr lang="zh-CN" altLang="en-US" sz="2400" dirty="0">
                <a:latin typeface="+mn-ea"/>
                <a:ea typeface="+mn-ea"/>
              </a:rPr>
              <a:t>的网络 </a:t>
            </a:r>
            <a:r>
              <a:rPr lang="en-US" altLang="zh-CN" sz="2400" dirty="0">
                <a:latin typeface="+mn-ea"/>
                <a:ea typeface="+mn-ea"/>
              </a:rPr>
              <a:t>the network of physical objects —“things”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that are embedded with sensors, software, and other technologies for the purpose of connecting and exchanging data with other devices and systems over the internet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规模远大于移动互联网、互联网</a:t>
            </a:r>
            <a:endParaRPr lang="en-US" altLang="zh-CN" sz="24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2020</a:t>
            </a:r>
            <a:r>
              <a:rPr lang="zh-CN" altLang="en-US" sz="2000" dirty="0">
                <a:latin typeface="+mn-ea"/>
                <a:ea typeface="+mn-ea"/>
              </a:rPr>
              <a:t>年大约 </a:t>
            </a:r>
            <a:r>
              <a:rPr lang="en-US" altLang="zh-CN" sz="2000" dirty="0">
                <a:latin typeface="+mn-ea"/>
                <a:ea typeface="+mn-ea"/>
              </a:rPr>
              <a:t>100 </a:t>
            </a:r>
            <a:r>
              <a:rPr lang="zh-CN" altLang="en-US" sz="2000" dirty="0">
                <a:latin typeface="+mn-ea"/>
                <a:ea typeface="+mn-ea"/>
              </a:rPr>
              <a:t>亿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2025</a:t>
            </a:r>
            <a:r>
              <a:rPr lang="zh-CN" altLang="en-US" sz="2000" dirty="0">
                <a:latin typeface="+mn-ea"/>
                <a:ea typeface="+mn-ea"/>
              </a:rPr>
              <a:t>年预计 </a:t>
            </a:r>
            <a:r>
              <a:rPr lang="en-US" altLang="zh-CN" sz="2000" dirty="0">
                <a:latin typeface="+mn-ea"/>
                <a:ea typeface="+mn-ea"/>
              </a:rPr>
              <a:t>220 </a:t>
            </a:r>
            <a:r>
              <a:rPr lang="zh-CN" altLang="en-US" sz="2000" dirty="0">
                <a:latin typeface="+mn-ea"/>
                <a:ea typeface="+mn-ea"/>
              </a:rPr>
              <a:t>亿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2035</a:t>
            </a:r>
            <a:r>
              <a:rPr lang="zh-CN" altLang="en-US" sz="2000" dirty="0">
                <a:latin typeface="+mn-ea"/>
                <a:ea typeface="+mn-ea"/>
              </a:rPr>
              <a:t>年预计超万亿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18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zh-CN" altLang="en-US" sz="4800" dirty="0"/>
              <a:t>教材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2351584" y="2060848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zh-CN" altLang="en-US" dirty="0">
                <a:latin typeface="+mn-ea"/>
                <a:ea typeface="+mn-ea"/>
              </a:rPr>
              <a:t> 国内现有教材几乎全部偏硬件方向，本课程授课对象为软件方向学生</a:t>
            </a:r>
            <a:endParaRPr kumimoji="0"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参考斯坦福大学数据科学的相关课程，综合多个教材、顺应开源的发展趋势，逐渐形成自己的课程讲义</a:t>
            </a:r>
            <a:endParaRPr kumimoji="0" lang="zh-CN" altLang="en-US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091DC7C-E73F-4781-B7CC-0BB308EEA379}"/>
              </a:ext>
            </a:extLst>
          </p:cNvPr>
          <p:cNvSpPr/>
          <p:nvPr/>
        </p:nvSpPr>
        <p:spPr>
          <a:xfrm>
            <a:off x="4336544" y="4571836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</a:rPr>
              <a:t>https://datascience.stanford.edu/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B9630B-60ED-405D-9B4D-2CCE8B70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484784"/>
            <a:ext cx="6887492" cy="4529071"/>
          </a:xfrm>
          <a:prstGeom prst="rect">
            <a:avLst/>
          </a:prstGeom>
        </p:spPr>
      </p:pic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工业物联网与普通物联网</a:t>
            </a:r>
            <a:endParaRPr lang="en-US" altLang="ja-JP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823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80B70F-DAC9-44D5-B634-B465192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295" y="2163586"/>
            <a:ext cx="7229475" cy="3724275"/>
          </a:xfrm>
          <a:prstGeom prst="rect">
            <a:avLst/>
          </a:prstGeom>
        </p:spPr>
      </p:pic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IT/OT </a:t>
            </a:r>
            <a:r>
              <a:rPr lang="zh-CN" altLang="en-US" sz="2400" dirty="0">
                <a:latin typeface="+mn-ea"/>
                <a:ea typeface="+mn-ea"/>
              </a:rPr>
              <a:t>欢聚于工业物联网</a:t>
            </a:r>
            <a:endParaRPr lang="en-US" altLang="ja-JP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6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F29716-4D66-41C5-87EA-C1C96C8F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1916832"/>
            <a:ext cx="7486650" cy="4029075"/>
          </a:xfrm>
          <a:prstGeom prst="rect">
            <a:avLst/>
          </a:prstGeom>
        </p:spPr>
      </p:pic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相关分析学科</a:t>
            </a:r>
            <a:endParaRPr lang="en-US" altLang="ja-JP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7874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524292" y="1484784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物联网通信 </a:t>
            </a:r>
            <a:r>
              <a:rPr lang="en-US" altLang="zh-CN" sz="2400" dirty="0">
                <a:latin typeface="+mn-ea"/>
                <a:ea typeface="+mn-ea"/>
              </a:rPr>
              <a:t>—— Network Slicing</a:t>
            </a:r>
            <a:endParaRPr lang="en-US" altLang="ja-JP" sz="24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CFD980-1817-432F-B9C2-9EB868B1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20" y="2155056"/>
            <a:ext cx="74390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49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149040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物联网通信 </a:t>
            </a:r>
            <a:r>
              <a:rPr lang="en-US" altLang="zh-CN" sz="2400" dirty="0">
                <a:latin typeface="+mn-ea"/>
                <a:ea typeface="+mn-ea"/>
              </a:rPr>
              <a:t>—— Network Slicing</a:t>
            </a:r>
            <a:endParaRPr lang="en-US" altLang="ja-JP" sz="24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0F6545-397A-4A75-A5C2-27C8B5A5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674320"/>
            <a:ext cx="91535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149040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研发实例 </a:t>
            </a:r>
            <a:r>
              <a:rPr lang="en-US" altLang="zh-CN" sz="2400" dirty="0">
                <a:latin typeface="+mn-ea"/>
                <a:ea typeface="+mn-ea"/>
              </a:rPr>
              <a:t>—— </a:t>
            </a:r>
            <a:r>
              <a:rPr lang="zh-CN" altLang="en-US" sz="2400" dirty="0">
                <a:latin typeface="+mn-ea"/>
                <a:ea typeface="+mn-ea"/>
              </a:rPr>
              <a:t>对失败前瞻性监控</a:t>
            </a:r>
            <a:endParaRPr lang="en-US" altLang="ja-JP" sz="24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0F6545-397A-4A75-A5C2-27C8B5A52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556792"/>
            <a:ext cx="4076699" cy="4953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5C339F5-BFF7-435F-9D6F-080BCA64135F}"/>
              </a:ext>
            </a:extLst>
          </p:cNvPr>
          <p:cNvSpPr txBox="1"/>
          <p:nvPr/>
        </p:nvSpPr>
        <p:spPr>
          <a:xfrm>
            <a:off x="479376" y="227687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99"/>
                </a:solidFill>
              </a:rPr>
              <a:t>云</a:t>
            </a:r>
            <a:r>
              <a:rPr lang="en-US" altLang="zh-CN" dirty="0">
                <a:solidFill>
                  <a:srgbClr val="000099"/>
                </a:solidFill>
              </a:rPr>
              <a:t>/</a:t>
            </a:r>
            <a:r>
              <a:rPr lang="zh-CN" altLang="en-US" dirty="0">
                <a:solidFill>
                  <a:srgbClr val="000099"/>
                </a:solidFill>
              </a:rPr>
              <a:t>边缘端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DBD520-7DA5-4644-B5C9-A8A50752C42D}"/>
              </a:ext>
            </a:extLst>
          </p:cNvPr>
          <p:cNvSpPr txBox="1"/>
          <p:nvPr/>
        </p:nvSpPr>
        <p:spPr>
          <a:xfrm>
            <a:off x="587389" y="533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99"/>
                </a:solidFill>
              </a:rPr>
              <a:t>设备端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80D28B-4354-4197-8ECC-D9BC0719DCA2}"/>
              </a:ext>
            </a:extLst>
          </p:cNvPr>
          <p:cNvSpPr txBox="1"/>
          <p:nvPr/>
        </p:nvSpPr>
        <p:spPr>
          <a:xfrm>
            <a:off x="6356275" y="227687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IT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0A38BC-7A76-4DEF-A6D9-72609F18D856}"/>
              </a:ext>
            </a:extLst>
          </p:cNvPr>
          <p:cNvSpPr txBox="1"/>
          <p:nvPr/>
        </p:nvSpPr>
        <p:spPr>
          <a:xfrm>
            <a:off x="6356275" y="533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OT</a:t>
            </a:r>
            <a:endParaRPr lang="zh-CN" altLang="en-US" dirty="0">
              <a:solidFill>
                <a:srgbClr val="000099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598F033-920F-4058-AC02-CAFCA7C7F706}"/>
              </a:ext>
            </a:extLst>
          </p:cNvPr>
          <p:cNvCxnSpPr/>
          <p:nvPr/>
        </p:nvCxnSpPr>
        <p:spPr>
          <a:xfrm>
            <a:off x="7076355" y="2708920"/>
            <a:ext cx="0" cy="25202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173F7A3C-4D04-477B-A7B4-EFB46CAC00F8}"/>
              </a:ext>
            </a:extLst>
          </p:cNvPr>
          <p:cNvSpPr txBox="1">
            <a:spLocks noChangeArrowheads="1"/>
          </p:cNvSpPr>
          <p:nvPr/>
        </p:nvSpPr>
        <p:spPr>
          <a:xfrm>
            <a:off x="7796435" y="2168860"/>
            <a:ext cx="494146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IT: </a:t>
            </a:r>
            <a:r>
              <a:rPr lang="zh-CN" altLang="en-US" sz="2400" dirty="0">
                <a:latin typeface="+mn-ea"/>
                <a:ea typeface="+mn-ea"/>
              </a:rPr>
              <a:t>云 </a:t>
            </a:r>
            <a:r>
              <a:rPr lang="en-US" altLang="zh-CN" sz="2400" dirty="0">
                <a:latin typeface="+mn-ea"/>
                <a:ea typeface="+mn-ea"/>
              </a:rPr>
              <a:t>/ </a:t>
            </a:r>
            <a:r>
              <a:rPr lang="zh-CN" altLang="en-US" sz="2400" dirty="0">
                <a:latin typeface="+mn-ea"/>
                <a:ea typeface="+mn-ea"/>
              </a:rPr>
              <a:t>边缘端应用程序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数据聚集（</a:t>
            </a:r>
            <a:r>
              <a:rPr lang="en-US" altLang="zh-CN" sz="2000" dirty="0">
                <a:latin typeface="+mn-ea"/>
                <a:ea typeface="+mn-ea"/>
              </a:rPr>
              <a:t>data aggregation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9495B38-F943-49E7-A649-2202E15917C2}"/>
              </a:ext>
            </a:extLst>
          </p:cNvPr>
          <p:cNvSpPr txBox="1">
            <a:spLocks noChangeArrowheads="1"/>
          </p:cNvSpPr>
          <p:nvPr/>
        </p:nvSpPr>
        <p:spPr>
          <a:xfrm>
            <a:off x="7796435" y="4869160"/>
            <a:ext cx="4941460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OT: ZigBee </a:t>
            </a:r>
            <a:r>
              <a:rPr lang="zh-CN" altLang="en-US" sz="2400" dirty="0">
                <a:latin typeface="+mn-ea"/>
                <a:ea typeface="+mn-ea"/>
              </a:rPr>
              <a:t>网络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HVAC </a:t>
            </a:r>
            <a:r>
              <a:rPr lang="zh-CN" altLang="en-US" sz="2000" dirty="0">
                <a:latin typeface="+mn-ea"/>
                <a:ea typeface="+mn-ea"/>
              </a:rPr>
              <a:t>设备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376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AA15DB-F95A-4E53-B7B7-CC1AF2FF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1474382"/>
            <a:ext cx="8105775" cy="4610100"/>
          </a:xfrm>
          <a:prstGeom prst="rect">
            <a:avLst/>
          </a:prstGeom>
        </p:spPr>
      </p:pic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149040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工业物联网持续数据在 </a:t>
            </a:r>
            <a:r>
              <a:rPr lang="en-US" altLang="zh-CN" sz="2400" dirty="0">
                <a:latin typeface="+mn-ea"/>
                <a:ea typeface="+mn-ea"/>
              </a:rPr>
              <a:t>ISA-99 Purdue </a:t>
            </a:r>
            <a:r>
              <a:rPr lang="zh-CN" altLang="en-US" sz="2400" dirty="0">
                <a:latin typeface="+mn-ea"/>
                <a:ea typeface="+mn-ea"/>
              </a:rPr>
              <a:t>模型中的位置</a:t>
            </a:r>
            <a:endParaRPr lang="en-US" altLang="ja-JP" sz="2400" dirty="0">
              <a:latin typeface="+mn-ea"/>
              <a:ea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C339F5-BFF7-435F-9D6F-080BCA64135F}"/>
              </a:ext>
            </a:extLst>
          </p:cNvPr>
          <p:cNvSpPr txBox="1"/>
          <p:nvPr/>
        </p:nvSpPr>
        <p:spPr>
          <a:xfrm>
            <a:off x="1127449" y="6049818"/>
            <a:ext cx="902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99"/>
                </a:solidFill>
              </a:rPr>
              <a:t>参考阅读：创建适合过程行业的大数据采集和分析架构</a:t>
            </a:r>
            <a:endParaRPr lang="en-US" altLang="zh-CN" dirty="0">
              <a:solidFill>
                <a:srgbClr val="000099"/>
              </a:solidFill>
            </a:endParaRPr>
          </a:p>
          <a:p>
            <a:pPr algn="ctr"/>
            <a:r>
              <a:rPr lang="en-US" altLang="zh-CN" dirty="0">
                <a:solidFill>
                  <a:srgbClr val="000099"/>
                </a:solidFill>
              </a:rPr>
              <a:t>https://www.sohu.com/a/350246240_313848</a:t>
            </a:r>
            <a:endParaRPr lang="zh-CN" altLang="en-US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64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FAF75A-12E2-4DC2-B8B3-A39D87550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849513"/>
            <a:ext cx="8191500" cy="4467225"/>
          </a:xfrm>
          <a:prstGeom prst="rect">
            <a:avLst/>
          </a:prstGeom>
        </p:spPr>
      </p:pic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20336" y="6657521"/>
            <a:ext cx="2639616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1.3 Introduction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 to IoT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1.3 </a:t>
            </a:r>
            <a:r>
              <a:rPr lang="zh-CN" altLang="en-US" sz="3600" dirty="0">
                <a:latin typeface="+mj-ea"/>
                <a:ea typeface="+mj-ea"/>
              </a:rPr>
              <a:t>物联网简介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149040"/>
            <a:ext cx="11377264" cy="67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工业物联网持续数据在 </a:t>
            </a:r>
            <a:r>
              <a:rPr lang="en-US" altLang="zh-CN" sz="2400" dirty="0">
                <a:latin typeface="+mn-ea"/>
                <a:ea typeface="+mn-ea"/>
              </a:rPr>
              <a:t>ISA-99 Purdue </a:t>
            </a:r>
            <a:r>
              <a:rPr lang="zh-CN" altLang="en-US" sz="2400" dirty="0">
                <a:latin typeface="+mn-ea"/>
                <a:ea typeface="+mn-ea"/>
              </a:rPr>
              <a:t>模型中的位置 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endParaRPr lang="en-US" altLang="ja-JP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276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2423592" y="2348880"/>
            <a:ext cx="828092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AI/ML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AI/ML adoption in IoT: 60%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China leads adoption: 80% at scale use it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Financial impact comes with volume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Satisfaction comes with solution maturity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Laggards in IoT were much less satisfied (60%) with AI/ML than leaders (97%)</a:t>
            </a: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509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703512" y="1196752"/>
            <a:ext cx="8280920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在数据采集与物联网领域边缘计算成为主流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到</a:t>
            </a:r>
            <a:r>
              <a:rPr lang="en-US" altLang="zh-CN" sz="2000" dirty="0">
                <a:latin typeface="+mn-ea"/>
                <a:ea typeface="+mn-ea"/>
              </a:rPr>
              <a:t>2025</a:t>
            </a:r>
            <a:r>
              <a:rPr lang="zh-CN" altLang="en-US" sz="2000" dirty="0">
                <a:latin typeface="+mn-ea"/>
                <a:ea typeface="+mn-ea"/>
              </a:rPr>
              <a:t>年边缘计算硬件的价值趋向将达到 </a:t>
            </a:r>
            <a:r>
              <a:rPr lang="en-US" altLang="zh-CN" sz="2000" dirty="0">
                <a:latin typeface="+mn-ea"/>
                <a:ea typeface="+mn-ea"/>
              </a:rPr>
              <a:t>1750 </a:t>
            </a:r>
            <a:r>
              <a:rPr lang="zh-CN" altLang="en-US" sz="2000" dirty="0">
                <a:latin typeface="+mn-ea"/>
                <a:ea typeface="+mn-ea"/>
              </a:rPr>
              <a:t>至 </a:t>
            </a:r>
            <a:r>
              <a:rPr lang="en-US" altLang="zh-CN" sz="2000" dirty="0">
                <a:latin typeface="+mn-ea"/>
                <a:ea typeface="+mn-ea"/>
              </a:rPr>
              <a:t>2150 </a:t>
            </a:r>
            <a:r>
              <a:rPr lang="zh-CN" altLang="en-US" sz="2000" dirty="0">
                <a:latin typeface="+mn-ea"/>
                <a:ea typeface="+mn-ea"/>
              </a:rPr>
              <a:t>亿美元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3763A3-66F3-4768-B656-77CC66D6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2204864"/>
            <a:ext cx="9115425" cy="43053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8331828-E4B4-4EA2-BA45-9FDB89032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zh-CN" altLang="en-US" sz="4800" dirty="0"/>
              <a:t>参考书目</a:t>
            </a:r>
            <a:endParaRPr lang="zh-CN" altLang="en-US" sz="4800" u="none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603814"/>
            <a:ext cx="4032953" cy="56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93BF1-0706-4D98-974A-F0DB05D7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3472" y="1417243"/>
            <a:ext cx="4813300" cy="482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5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127449" y="2132856"/>
            <a:ext cx="8712968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Edge AI platform embeds artificial intelligence locally, at or near the source of streaming sensor data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 err="1">
                <a:latin typeface="+mn-ea"/>
                <a:ea typeface="+mn-ea"/>
              </a:rPr>
              <a:t>Edgified</a:t>
            </a:r>
            <a:r>
              <a:rPr lang="en-US" altLang="zh-CN" sz="2000" dirty="0">
                <a:latin typeface="+mn-ea"/>
                <a:ea typeface="+mn-ea"/>
              </a:rPr>
              <a:t> Machine Learning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highly compact and feature-rich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unprecedented low latency for onsite data processing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real-time analytics, ML and AI capabilities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代表公司：</a:t>
            </a:r>
            <a:r>
              <a:rPr lang="en-US" altLang="zh-CN" sz="2000" dirty="0">
                <a:latin typeface="+mn-ea"/>
                <a:ea typeface="+mn-ea"/>
              </a:rPr>
              <a:t>https://www.foghorn.io/</a:t>
            </a: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16CF6-2188-4D23-8BC0-62D18154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52" y="3573016"/>
            <a:ext cx="2095500" cy="2505075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3ED53D3-0475-4140-94BA-888D1D6C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506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767408" y="1268760"/>
            <a:ext cx="8712968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+mn-ea"/>
                <a:ea typeface="+mn-ea"/>
              </a:rPr>
              <a:t>巨量的工业 </a:t>
            </a:r>
            <a:r>
              <a:rPr lang="en-US" altLang="zh-CN" sz="2400" dirty="0">
                <a:latin typeface="+mn-ea"/>
                <a:ea typeface="+mn-ea"/>
              </a:rPr>
              <a:t>IoT </a:t>
            </a:r>
            <a:r>
              <a:rPr lang="zh-CN" altLang="en-US" sz="2400" dirty="0">
                <a:latin typeface="+mn-ea"/>
                <a:ea typeface="+mn-ea"/>
              </a:rPr>
              <a:t>数据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边缘智能更适合驱动数据采集产生有效价值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海洋钻井平台</a:t>
            </a: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万个传感器中通常只有少于</a:t>
            </a:r>
            <a:r>
              <a:rPr lang="en-US" altLang="zh-CN" sz="2000" dirty="0">
                <a:latin typeface="+mn-ea"/>
                <a:ea typeface="+mn-ea"/>
              </a:rPr>
              <a:t>1%</a:t>
            </a:r>
            <a:r>
              <a:rPr lang="zh-CN" altLang="en-US" sz="2000" dirty="0">
                <a:latin typeface="+mn-ea"/>
                <a:ea typeface="+mn-ea"/>
              </a:rPr>
              <a:t>的数据被用于决策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巨量数据情况下边缘计算解决方案更合理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云模型不适合传输如此巨量的数据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F46307-8DC5-4012-8B4F-12B4581A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780928"/>
            <a:ext cx="2776711" cy="377326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D72F0CB-0053-4275-8343-E1923E05A798}"/>
              </a:ext>
            </a:extLst>
          </p:cNvPr>
          <p:cNvSpPr txBox="1">
            <a:spLocks noChangeArrowheads="1"/>
          </p:cNvSpPr>
          <p:nvPr/>
        </p:nvSpPr>
        <p:spPr>
          <a:xfrm>
            <a:off x="3323582" y="3722937"/>
            <a:ext cx="5436714" cy="283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“物”采集了太多的日常数据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    1PB </a:t>
            </a:r>
            <a:r>
              <a:rPr lang="zh-CN" altLang="en-US" sz="2000" dirty="0">
                <a:latin typeface="+mn-ea"/>
                <a:ea typeface="+mn-ea"/>
              </a:rPr>
              <a:t>煤矿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480TB </a:t>
            </a:r>
            <a:r>
              <a:rPr lang="zh-CN" altLang="en-US" sz="2000" dirty="0">
                <a:latin typeface="+mn-ea"/>
                <a:ea typeface="+mn-ea"/>
              </a:rPr>
              <a:t>喷气发动机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  24TB </a:t>
            </a:r>
            <a:r>
              <a:rPr lang="zh-CN" altLang="en-US" sz="2000" dirty="0">
                <a:latin typeface="+mn-ea"/>
                <a:ea typeface="+mn-ea"/>
              </a:rPr>
              <a:t>自动化制造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    1TB </a:t>
            </a:r>
            <a:r>
              <a:rPr lang="zh-CN" altLang="en-US" sz="2000" dirty="0">
                <a:latin typeface="+mn-ea"/>
                <a:ea typeface="+mn-ea"/>
              </a:rPr>
              <a:t>大型炼油厂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 0.8TB </a:t>
            </a:r>
            <a:r>
              <a:rPr lang="zh-CN" altLang="en-US" sz="2000" dirty="0">
                <a:latin typeface="+mn-ea"/>
                <a:ea typeface="+mn-ea"/>
              </a:rPr>
              <a:t>大型零售商店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 0.5TB </a:t>
            </a:r>
            <a:r>
              <a:rPr lang="zh-CN" altLang="en-US" sz="2000" dirty="0">
                <a:latin typeface="+mn-ea"/>
                <a:ea typeface="+mn-ea"/>
              </a:rPr>
              <a:t>美国智能电表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水表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煤气表等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4CB6DDD-36F8-4CB1-BB44-9E617147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08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2027549" y="1340768"/>
            <a:ext cx="8712968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+mn-ea"/>
                <a:ea typeface="+mn-ea"/>
              </a:rPr>
              <a:t>数据采集与物联网采用边缘计算的优势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分辨实时数据的有效性并最大化加以利用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Streaming Machine Learning (directly using streaming data)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清洗多样的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含噪的</a:t>
            </a:r>
            <a:r>
              <a:rPr lang="en-US" altLang="zh-CN" sz="2000" dirty="0">
                <a:latin typeface="+mn-ea"/>
                <a:ea typeface="+mn-ea"/>
              </a:rPr>
              <a:t>OT</a:t>
            </a:r>
            <a:r>
              <a:rPr lang="zh-CN" altLang="en-US" sz="2000" dirty="0">
                <a:latin typeface="+mn-ea"/>
                <a:ea typeface="+mn-ea"/>
              </a:rPr>
              <a:t>数据</a:t>
            </a:r>
            <a:r>
              <a:rPr lang="en-US" altLang="zh-CN" sz="2000" dirty="0">
                <a:latin typeface="+mn-ea"/>
                <a:ea typeface="+mn-ea"/>
              </a:rPr>
              <a:t>(Operational Technology)</a:t>
            </a: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实时确定传感器的健康状况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将智能部署到边缘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使用中更新模型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部署起来更有信心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优化边缘性能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亚毫秒级决策能力产生更多有用场景</a:t>
            </a:r>
            <a:endParaRPr lang="en-US" altLang="zh-CN" sz="20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基于紧凑的商用软硬件，无需</a:t>
            </a:r>
            <a:r>
              <a:rPr lang="en-US" altLang="zh-CN" sz="2000" dirty="0">
                <a:latin typeface="+mn-ea"/>
                <a:ea typeface="+mn-ea"/>
              </a:rPr>
              <a:t>FPGA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626915-4E58-4FFA-9A8B-6270912CD144}"/>
              </a:ext>
            </a:extLst>
          </p:cNvPr>
          <p:cNvSpPr txBox="1"/>
          <p:nvPr/>
        </p:nvSpPr>
        <p:spPr>
          <a:xfrm>
            <a:off x="1451483" y="5898758"/>
            <a:ext cx="999901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边缘计算将处理由中心服务器或云端移至应用端，使用更丰富的数据、更快反馈且降低了带宽需求！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DE4C00D-7EFE-437D-8ABE-74548082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2726990" y="1888618"/>
            <a:ext cx="8712968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+mn-ea"/>
                <a:ea typeface="+mn-ea"/>
              </a:rPr>
              <a:t>数字孪生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zh-CN" altLang="en-US" sz="2400" dirty="0">
                <a:latin typeface="+mn-ea"/>
                <a:ea typeface="+mn-ea"/>
              </a:rPr>
              <a:t>数字镜像（</a:t>
            </a:r>
            <a:r>
              <a:rPr lang="en-US" altLang="zh-CN" sz="2400" dirty="0">
                <a:latin typeface="+mn-ea"/>
                <a:ea typeface="+mn-ea"/>
              </a:rPr>
              <a:t>Digital Twin</a:t>
            </a:r>
            <a:r>
              <a:rPr lang="zh-CN" altLang="en-US" sz="2400" dirty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近些年流行的十大策略技术之一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到</a:t>
            </a:r>
            <a:r>
              <a:rPr lang="en-US" altLang="zh-CN" sz="2000" dirty="0">
                <a:latin typeface="+mn-ea"/>
                <a:ea typeface="+mn-ea"/>
              </a:rPr>
              <a:t>2021</a:t>
            </a:r>
            <a:r>
              <a:rPr lang="zh-CN" altLang="en-US" sz="2000" dirty="0">
                <a:latin typeface="+mn-ea"/>
                <a:ea typeface="+mn-ea"/>
              </a:rPr>
              <a:t>年大半大型工业企业采用数字孪生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工业</a:t>
            </a:r>
            <a:r>
              <a:rPr lang="en-US" altLang="zh-CN" dirty="0">
                <a:latin typeface="+mn-ea"/>
                <a:ea typeface="+mn-ea"/>
              </a:rPr>
              <a:t>AI</a:t>
            </a:r>
            <a:r>
              <a:rPr lang="zh-CN" altLang="en-US" dirty="0">
                <a:latin typeface="+mn-ea"/>
                <a:ea typeface="+mn-ea"/>
              </a:rPr>
              <a:t>与数字孪生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基于模型、仿真、验证</a:t>
            </a:r>
            <a:r>
              <a:rPr lang="en-US" altLang="zh-CN" sz="2000" dirty="0">
                <a:latin typeface="+mn-ea"/>
                <a:ea typeface="+mn-ea"/>
              </a:rPr>
              <a:t>(verification)</a:t>
            </a:r>
            <a:r>
              <a:rPr lang="zh-CN" altLang="en-US" sz="2000" dirty="0">
                <a:latin typeface="+mn-ea"/>
                <a:ea typeface="+mn-ea"/>
              </a:rPr>
              <a:t>与确证</a:t>
            </a:r>
            <a:r>
              <a:rPr lang="en-US" altLang="zh-CN" sz="2000" dirty="0">
                <a:latin typeface="+mn-ea"/>
                <a:ea typeface="+mn-ea"/>
              </a:rPr>
              <a:t>(validation)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例子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维护与物流的数字孪生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CF97B-20CD-436A-85C0-8F12BCD4E985}"/>
              </a:ext>
            </a:extLst>
          </p:cNvPr>
          <p:cNvSpPr txBox="1"/>
          <p:nvPr/>
        </p:nvSpPr>
        <p:spPr>
          <a:xfrm>
            <a:off x="3148722" y="5229200"/>
            <a:ext cx="647062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数字孪生依托于数据采集与物联网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E7CBC4A-45F6-4074-B305-1DC9821C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008DE3-C59C-4630-8090-3D19C39E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5" y="3313198"/>
            <a:ext cx="6971644" cy="213202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8FC456-89F3-40A9-B8B4-09DCDF64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2" y="1356932"/>
            <a:ext cx="3352800" cy="4695825"/>
          </a:xfrm>
          <a:prstGeom prst="rect">
            <a:avLst/>
          </a:prstGeom>
        </p:spPr>
      </p:pic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1487488" y="1340768"/>
            <a:ext cx="8712968" cy="197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n-ea"/>
                <a:ea typeface="+mn-ea"/>
              </a:rPr>
              <a:t>5G is everything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 低时延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 高可靠性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zh-CN" altLang="en-US" dirty="0">
                <a:latin typeface="+mn-ea"/>
                <a:ea typeface="+mn-ea"/>
              </a:rPr>
              <a:t> 大带宽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CF97B-20CD-436A-85C0-8F12BCD4E985}"/>
              </a:ext>
            </a:extLst>
          </p:cNvPr>
          <p:cNvSpPr txBox="1"/>
          <p:nvPr/>
        </p:nvSpPr>
        <p:spPr>
          <a:xfrm>
            <a:off x="453375" y="5805264"/>
            <a:ext cx="647062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为数据采集与物联网提供了新的技术支撑！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89C0E9B-C64A-4825-8B02-83E9B86D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6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zh-CN" sz="3600" dirty="0">
                <a:latin typeface="+mj-ea"/>
                <a:ea typeface="+mj-ea"/>
              </a:rPr>
              <a:t>1.4 </a:t>
            </a:r>
            <a:r>
              <a:rPr lang="zh-CN" altLang="en-US" sz="3600" dirty="0">
                <a:latin typeface="+mj-ea"/>
                <a:ea typeface="+mj-ea"/>
              </a:rPr>
              <a:t>相关新技术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29" name="Rectangle 3">
            <a:extLst>
              <a:ext uri="{FF2B5EF4-FFF2-40B4-BE49-F238E27FC236}">
                <a16:creationId xmlns:a16="http://schemas.microsoft.com/office/drawing/2014/main" id="{6EC3B02E-3FCD-4249-9EF4-E3A650D4F55E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1196752"/>
            <a:ext cx="871296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b="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kern="1200" baseline="0">
                <a:solidFill>
                  <a:srgbClr val="000099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n-ea"/>
                <a:ea typeface="+mn-ea"/>
              </a:rPr>
              <a:t>5G use case families and related examples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FCF97B-20CD-436A-85C0-8F12BCD4E985}"/>
              </a:ext>
            </a:extLst>
          </p:cNvPr>
          <p:cNvSpPr txBox="1"/>
          <p:nvPr/>
        </p:nvSpPr>
        <p:spPr>
          <a:xfrm>
            <a:off x="3503712" y="6171141"/>
            <a:ext cx="647062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</a:rPr>
              <a:t>为数据采集与物联网提供了新的技术支撑！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289C0E9B-C64A-4825-8B02-83E9B86D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3168" y="6670221"/>
            <a:ext cx="2086412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1.4 New </a:t>
            </a:r>
            <a:r>
              <a:rPr lang="en-US" altLang="zh-CN" sz="1200" dirty="0" err="1">
                <a:solidFill>
                  <a:srgbClr val="FF0000"/>
                </a:solidFill>
                <a:latin typeface="Tahoma" panose="020B0604030504040204" pitchFamily="34" charset="0"/>
              </a:rPr>
              <a:t>Technologyies</a:t>
            </a:r>
            <a:endParaRPr lang="en-US" altLang="zh-CN" sz="12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4583CA-A024-407D-ACCD-0E28A3B9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871" y="1765924"/>
            <a:ext cx="703043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2376264" cy="903287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+mj-ea"/>
                <a:ea typeface="+mj-ea"/>
              </a:rPr>
              <a:t>第一章总结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i="1" dirty="0">
                <a:solidFill>
                  <a:srgbClr val="CC0000"/>
                </a:solidFill>
                <a:latin typeface="+mn-ea"/>
                <a:ea typeface="+mn-ea"/>
              </a:rPr>
              <a:t>覆盖大量内容</a:t>
            </a:r>
            <a:r>
              <a:rPr lang="en-US" altLang="ja-JP" i="1" dirty="0">
                <a:solidFill>
                  <a:srgbClr val="CC0000"/>
                </a:solidFill>
                <a:latin typeface="+mn-ea"/>
                <a:ea typeface="+mn-ea"/>
              </a:rPr>
              <a:t>!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+mn-ea"/>
                <a:ea typeface="+mn-ea"/>
              </a:rPr>
              <a:t>物联网概述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+mn-ea"/>
                <a:ea typeface="+mn-ea"/>
              </a:rPr>
              <a:t>什么是数据采集</a:t>
            </a:r>
            <a:r>
              <a:rPr lang="en-US" altLang="ja-JP" sz="2400" dirty="0">
                <a:latin typeface="+mn-ea"/>
                <a:ea typeface="+mn-ea"/>
              </a:rPr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>
                <a:latin typeface="+mn-ea"/>
                <a:ea typeface="+mn-ea"/>
              </a:rPr>
              <a:t>相关新技术的最新进展</a:t>
            </a:r>
            <a:endParaRPr lang="en-US" altLang="ja-JP" sz="2400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+mn-ea"/>
                <a:ea typeface="+mn-ea"/>
              </a:rPr>
              <a:t>you now have: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课程的背景、总览、感觉</a:t>
            </a:r>
            <a:endParaRPr lang="en-US" altLang="ja-JP" sz="2400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+mn-ea"/>
                <a:ea typeface="+mn-ea"/>
              </a:rPr>
              <a:t>更深入、具体的内容等待下章开始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  <a:ea typeface="+mn-ea"/>
              </a:rPr>
              <a:t>接续</a:t>
            </a:r>
            <a:r>
              <a:rPr lang="en-US" altLang="zh-CN" sz="2400" i="1" dirty="0">
                <a:latin typeface="+mn-ea"/>
                <a:ea typeface="+mn-ea"/>
              </a:rPr>
              <a:t>!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完善课堂笔记的内容形成课程讲义（未来课程结业报告）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endParaRPr lang="en-US" altLang="zh-CN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zh-CN" altLang="en-US" sz="4000" dirty="0"/>
              <a:t>课程</a:t>
            </a:r>
            <a:r>
              <a:rPr lang="zh-CN" altLang="en-US" sz="4000" dirty="0">
                <a:latin typeface="Comic Sans MS" panose="030F0702030302020204" pitchFamily="66" charset="0"/>
              </a:rPr>
              <a:t>要求</a:t>
            </a:r>
            <a:endParaRPr lang="en-US" altLang="zh-CN" sz="4000" dirty="0">
              <a:latin typeface="Comic Sans MS" panose="030F0702030302020204" pitchFamily="66" charset="0"/>
            </a:endParaRP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课堂要求</a:t>
            </a:r>
            <a:endParaRPr lang="en-US" altLang="zh-CN" dirty="0"/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保持课堂安静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多动手练习</a:t>
            </a:r>
            <a:r>
              <a:rPr lang="en-US" altLang="zh-CN" sz="2800" dirty="0">
                <a:solidFill>
                  <a:srgbClr val="000099"/>
                </a:solidFill>
              </a:rPr>
              <a:t>(</a:t>
            </a:r>
            <a:r>
              <a:rPr lang="zh-CN" altLang="en-US" sz="2800" dirty="0">
                <a:solidFill>
                  <a:srgbClr val="000099"/>
                </a:solidFill>
              </a:rPr>
              <a:t>软硬件</a:t>
            </a:r>
            <a:r>
              <a:rPr lang="en-US" altLang="zh-CN" sz="2800" dirty="0">
                <a:solidFill>
                  <a:srgbClr val="000099"/>
                </a:solidFill>
              </a:rPr>
              <a:t>)</a:t>
            </a:r>
            <a:r>
              <a:rPr lang="zh-CN" altLang="en-US" sz="2800" dirty="0">
                <a:solidFill>
                  <a:srgbClr val="000099"/>
                </a:solidFill>
              </a:rPr>
              <a:t>、多写代码</a:t>
            </a:r>
            <a:r>
              <a:rPr lang="en-US" altLang="zh-CN" sz="2800" dirty="0">
                <a:solidFill>
                  <a:srgbClr val="000099"/>
                </a:solidFill>
              </a:rPr>
              <a:t>(C/C++)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不缺课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不迟到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让</a:t>
            </a:r>
            <a:r>
              <a:rPr lang="zh-CN" altLang="en-US" dirty="0">
                <a:latin typeface="Comic Sans MS" panose="030F0702030302020204" pitchFamily="66" charset="0"/>
              </a:rPr>
              <a:t>教学过程成为增长知识、钻研</a:t>
            </a:r>
            <a:r>
              <a:rPr lang="zh-CN" altLang="en-US" dirty="0"/>
              <a:t>技术</a:t>
            </a:r>
            <a:r>
              <a:rPr lang="zh-CN" altLang="en-US" dirty="0">
                <a:latin typeface="Comic Sans MS" panose="030F0702030302020204" pitchFamily="66" charset="0"/>
              </a:rPr>
              <a:t>的乐之者之旅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7768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阅读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1904" y="5009122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上网搜索并钻研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1362" y="500912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编码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课程成绩评定方式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495600" y="2564904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课程报告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—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80 %</a:t>
            </a:r>
          </a:p>
          <a:p>
            <a:pPr marL="859155" lvl="2" indent="-342900">
              <a:lnSpc>
                <a:spcPct val="110000"/>
              </a:lnSpc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将课堂笔记及幻灯片并参照课程网站资料整理成课程讲义</a:t>
            </a: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859155" lvl="2" indent="-342900">
              <a:lnSpc>
                <a:spcPct val="110000"/>
              </a:lnSpc>
              <a:buFont typeface="Comic Sans MS" panose="030F0702030302020204" pitchFamily="66" charset="0"/>
              <a:buChar char="­"/>
              <a:defRPr/>
            </a:pP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平时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+mn-ea"/>
              </a:rPr>
              <a:t>—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20 %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考勤（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12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次课后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次每次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分，前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次不计分） </a:t>
            </a:r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—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20 %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综合其它表现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— </a:t>
            </a:r>
            <a:r>
              <a:rPr lang="zh-CN" altLang="en-US">
                <a:solidFill>
                  <a:srgbClr val="0000FF"/>
                </a:solidFill>
                <a:latin typeface="+mn-ea"/>
                <a:ea typeface="+mn-ea"/>
              </a:rPr>
              <a:t>加分</a:t>
            </a: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现在正式开始教学</a:t>
            </a:r>
            <a:r>
              <a:rPr lang="en-US" altLang="zh-CN" dirty="0">
                <a:latin typeface="Comic Sans MS" panose="030F0702030302020204" pitchFamily="66" charset="0"/>
              </a:rPr>
              <a:t> 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5482952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</a:rPr>
              <a:t>第一章 基础理论及技术介绍</a:t>
            </a:r>
            <a:endParaRPr lang="en-US" altLang="zh-CN" dirty="0">
              <a:solidFill>
                <a:srgbClr val="00009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5520" y="1445096"/>
            <a:ext cx="35814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本章欲达成目标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zh-CN" dirty="0">
                <a:latin typeface="+mn-ea"/>
                <a:ea typeface="+mn-ea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找点感觉、熟悉术语、了解相关技术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明确本课程如何优化软件方向研发人员的知识结构以适应智能时代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更深入详细的内容在后续课程教学中逐渐展开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方法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zh-CN" altLang="en-US" sz="2000" dirty="0">
                <a:latin typeface="+mn-ea"/>
                <a:ea typeface="+mn-ea"/>
              </a:rPr>
              <a:t>以智能穿戴、智能家居、智能汽车、智能制造作为例子</a:t>
            </a:r>
            <a:endParaRPr kumimoji="0" lang="en-US" altLang="zh-CN" sz="2000" dirty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lang="zh-CN" altLang="en-US" sz="2000" dirty="0">
                <a:latin typeface="+mn-ea"/>
                <a:ea typeface="+mn-ea"/>
              </a:rPr>
              <a:t>以硬件软件化为抓手</a:t>
            </a:r>
            <a:endParaRPr lang="en-US" altLang="zh-CN" sz="2000" dirty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zh-CN" altLang="en-US" sz="2000" dirty="0">
                <a:latin typeface="+mn-ea"/>
                <a:ea typeface="+mn-ea"/>
              </a:rPr>
              <a:t>从数据科学的视角增强对智能系统的理解和架构的认识</a:t>
            </a:r>
            <a:endParaRPr kumimoji="0" lang="en-US" altLang="zh-CN" sz="2000" dirty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47320" y="1340768"/>
            <a:ext cx="5029200" cy="5245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内容概述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数据采集、传感器与传感器模组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物联网、工业物联网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人工智能、边缘计算、数字孪生、</a:t>
            </a:r>
            <a:r>
              <a:rPr lang="en-US" altLang="zh-CN" sz="2400" dirty="0">
                <a:latin typeface="+mn-ea"/>
                <a:ea typeface="+mn-ea"/>
              </a:rPr>
              <a:t>5G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相关技术及架构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性能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时延、安全、可靠性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历史及未来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本章只简介现有的基础理论及技术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latin typeface="+mn-ea"/>
                <a:ea typeface="+mn-ea"/>
              </a:rPr>
              <a:t>不进行详细理论及技术探究</a:t>
            </a:r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提要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1.1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智能时代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1.2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环境感知 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——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数据采集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 传感器与传感器模组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 传统数据采集系统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1.3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动态反馈 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—— 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物联网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工业物联网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1.4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相关新技术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AI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、边缘计算、数字孪生、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5G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1.5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协议及服务模型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1.6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安全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性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1.7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历史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endParaRPr lang="en-US" altLang="zh-CN" sz="24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11230</TotalTime>
  <Words>2536</Words>
  <Application>Microsoft Office PowerPoint</Application>
  <PresentationFormat>宽屏</PresentationFormat>
  <Paragraphs>522</Paragraphs>
  <Slides>47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MS PGothic</vt:lpstr>
      <vt:lpstr>等线</vt:lpstr>
      <vt:lpstr>隶书</vt:lpstr>
      <vt:lpstr>宋体</vt:lpstr>
      <vt:lpstr>微软雅黑</vt:lpstr>
      <vt:lpstr>Arial</vt:lpstr>
      <vt:lpstr>Arial Black</vt:lpstr>
      <vt:lpstr>Comic Sans MS</vt:lpstr>
      <vt:lpstr>Tahoma</vt:lpstr>
      <vt:lpstr>Times New Roman</vt:lpstr>
      <vt:lpstr>Wingdings</vt:lpstr>
      <vt:lpstr>Cover</vt:lpstr>
      <vt:lpstr>INPAGE</vt:lpstr>
      <vt:lpstr>Microsoft Drawing</vt:lpstr>
      <vt:lpstr>数据采集与 物联网</vt:lpstr>
      <vt:lpstr>数据采集与物联网</vt:lpstr>
      <vt:lpstr>教材</vt:lpstr>
      <vt:lpstr>参考书目</vt:lpstr>
      <vt:lpstr>课程要求</vt:lpstr>
      <vt:lpstr>课程成绩评定方式</vt:lpstr>
      <vt:lpstr>现在正式开始教学 ...</vt:lpstr>
      <vt:lpstr>第一章 基础理论及技术介绍</vt:lpstr>
      <vt:lpstr>提要</vt:lpstr>
      <vt:lpstr>1.1 智能时代</vt:lpstr>
      <vt:lpstr>1.1 智能时代</vt:lpstr>
      <vt:lpstr>1.1 智能时代</vt:lpstr>
      <vt:lpstr>1.1 智能时代</vt:lpstr>
      <vt:lpstr>1.1 智能时代</vt:lpstr>
      <vt:lpstr>1.1 智能时代</vt:lpstr>
      <vt:lpstr>1.1 智能时代</vt:lpstr>
      <vt:lpstr>1.1 智能时代</vt:lpstr>
      <vt:lpstr>1.1 智能时代</vt:lpstr>
      <vt:lpstr>智能装置例子</vt:lpstr>
      <vt:lpstr>1.2 数据采集</vt:lpstr>
      <vt:lpstr>1.2 数据采集</vt:lpstr>
      <vt:lpstr>1.2 数据采集</vt:lpstr>
      <vt:lpstr>1.2 数据采集</vt:lpstr>
      <vt:lpstr>1.2 数据采集</vt:lpstr>
      <vt:lpstr>1.2 数据采集</vt:lpstr>
      <vt:lpstr>1.2 数据采集</vt:lpstr>
      <vt:lpstr>1.2 数据采集</vt:lpstr>
      <vt:lpstr>1.3 物联网简介</vt:lpstr>
      <vt:lpstr>1.3 物联网简介</vt:lpstr>
      <vt:lpstr>1.3 物联网简介</vt:lpstr>
      <vt:lpstr>1.3 物联网简介</vt:lpstr>
      <vt:lpstr>1.3 物联网简介</vt:lpstr>
      <vt:lpstr>1.3 物联网简介</vt:lpstr>
      <vt:lpstr>1.3 物联网简介</vt:lpstr>
      <vt:lpstr>1.3 物联网简介</vt:lpstr>
      <vt:lpstr>1.3 物联网简介</vt:lpstr>
      <vt:lpstr>1.3 物联网简介</vt:lpstr>
      <vt:lpstr>1.4 相关新技术</vt:lpstr>
      <vt:lpstr>1.4 相关新技术</vt:lpstr>
      <vt:lpstr>1.4 相关新技术</vt:lpstr>
      <vt:lpstr>1.4 相关新技术</vt:lpstr>
      <vt:lpstr>1.4 相关新技术</vt:lpstr>
      <vt:lpstr>1.4 相关新技术</vt:lpstr>
      <vt:lpstr>1.4 相关新技术</vt:lpstr>
      <vt:lpstr>1.4 相关新技术</vt:lpstr>
      <vt:lpstr>第一章总结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746</cp:revision>
  <dcterms:created xsi:type="dcterms:W3CDTF">2015-05-07T17:29:00Z</dcterms:created>
  <dcterms:modified xsi:type="dcterms:W3CDTF">2021-02-23T03:23:22Z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